
<file path=[Content_Types].xml><?xml version="1.0" encoding="utf-8"?>
<Types xmlns="http://schemas.openxmlformats.org/package/2006/content-types">
  <Default Extension="JPG" ContentType="image/jpeg"/>
  <Default Extension="emf" ContentType="image/x-emf"/>
  <Default Extension="jpeg" ContentType="image/jpeg"/>
  <Default Extension="xml" ContentType="application/xml"/>
  <Default Extension="vml" ContentType="application/vnd.openxmlformats-officedocument.vmlDrawing"/>
  <Default Extension="bin" ContentType="application/vnd.openxmlformats-officedocument.presentationml.printerSettings"/>
  <Default Extension="wdp" ContentType="image/vnd.ms-photo"/>
  <Default Extension="png" ContentType="image/png"/>
  <Default Extension="wmf" ContentType="image/x-wmf"/>
  <Default Extension="rels" ContentType="application/vnd.openxmlformats-package.relationships+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256" r:id="rId2"/>
    <p:sldId id="278" r:id="rId3"/>
    <p:sldId id="259" r:id="rId4"/>
    <p:sldId id="258" r:id="rId5"/>
    <p:sldId id="266" r:id="rId6"/>
    <p:sldId id="257" r:id="rId7"/>
    <p:sldId id="261" r:id="rId8"/>
    <p:sldId id="279" r:id="rId9"/>
    <p:sldId id="280" r:id="rId10"/>
    <p:sldId id="260" r:id="rId11"/>
    <p:sldId id="268" r:id="rId12"/>
    <p:sldId id="272" r:id="rId13"/>
    <p:sldId id="262" r:id="rId14"/>
    <p:sldId id="263" r:id="rId15"/>
    <p:sldId id="275" r:id="rId16"/>
    <p:sldId id="277" r:id="rId17"/>
    <p:sldId id="264" r:id="rId18"/>
    <p:sldId id="265" r:id="rId19"/>
    <p:sldId id="269" r:id="rId20"/>
    <p:sldId id="270" r:id="rId21"/>
    <p:sldId id="271" r:id="rId22"/>
    <p:sldId id="276" r:id="rId23"/>
  </p:sldIdLst>
  <p:sldSz cx="9144000" cy="6858000" type="screen4x3"/>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257" autoAdjust="0"/>
  </p:normalViewPr>
  <p:slideViewPr>
    <p:cSldViewPr>
      <p:cViewPr varScale="1">
        <p:scale>
          <a:sx n="116" d="100"/>
          <a:sy n="116" d="100"/>
        </p:scale>
        <p:origin x="-1392"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handoutMaster" Target="handoutMasters/handout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 Id="rId2" Type="http://schemas.openxmlformats.org/officeDocument/2006/relationships/image" Target="../media/image1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2972004" cy="464315"/>
          </a:xfrm>
          <a:prstGeom prst="rect">
            <a:avLst/>
          </a:prstGeom>
        </p:spPr>
        <p:txBody>
          <a:bodyPr vert="horz" lIns="85634" tIns="42817" rIns="85634" bIns="42817" rtlCol="0"/>
          <a:lstStyle>
            <a:lvl1pPr algn="l">
              <a:defRPr sz="1100"/>
            </a:lvl1pPr>
          </a:lstStyle>
          <a:p>
            <a:endParaRPr lang="en-US"/>
          </a:p>
        </p:txBody>
      </p:sp>
      <p:sp>
        <p:nvSpPr>
          <p:cNvPr id="3" name="Date Placeholder 2"/>
          <p:cNvSpPr>
            <a:spLocks noGrp="1"/>
          </p:cNvSpPr>
          <p:nvPr>
            <p:ph type="dt" sz="quarter" idx="1"/>
          </p:nvPr>
        </p:nvSpPr>
        <p:spPr>
          <a:xfrm>
            <a:off x="3884463" y="0"/>
            <a:ext cx="2972004" cy="464315"/>
          </a:xfrm>
          <a:prstGeom prst="rect">
            <a:avLst/>
          </a:prstGeom>
        </p:spPr>
        <p:txBody>
          <a:bodyPr vert="horz" lIns="85634" tIns="42817" rIns="85634" bIns="42817" rtlCol="0"/>
          <a:lstStyle>
            <a:lvl1pPr algn="r">
              <a:defRPr sz="1100"/>
            </a:lvl1pPr>
          </a:lstStyle>
          <a:p>
            <a:fld id="{9086E64B-A011-41AA-90E8-419B602FE893}" type="datetimeFigureOut">
              <a:rPr lang="en-US" smtClean="0"/>
              <a:t>2/22/17</a:t>
            </a:fld>
            <a:endParaRPr lang="en-US"/>
          </a:p>
        </p:txBody>
      </p:sp>
      <p:sp>
        <p:nvSpPr>
          <p:cNvPr id="4" name="Footer Placeholder 3"/>
          <p:cNvSpPr>
            <a:spLocks noGrp="1"/>
          </p:cNvSpPr>
          <p:nvPr>
            <p:ph type="ftr" sz="quarter" idx="2"/>
          </p:nvPr>
        </p:nvSpPr>
        <p:spPr>
          <a:xfrm>
            <a:off x="2" y="8830643"/>
            <a:ext cx="2972004" cy="464315"/>
          </a:xfrm>
          <a:prstGeom prst="rect">
            <a:avLst/>
          </a:prstGeom>
        </p:spPr>
        <p:txBody>
          <a:bodyPr vert="horz" lIns="85634" tIns="42817" rIns="85634" bIns="42817" rtlCol="0" anchor="b"/>
          <a:lstStyle>
            <a:lvl1pPr algn="l">
              <a:defRPr sz="1100"/>
            </a:lvl1pPr>
          </a:lstStyle>
          <a:p>
            <a:endParaRPr lang="en-US"/>
          </a:p>
        </p:txBody>
      </p:sp>
      <p:sp>
        <p:nvSpPr>
          <p:cNvPr id="5" name="Slide Number Placeholder 4"/>
          <p:cNvSpPr>
            <a:spLocks noGrp="1"/>
          </p:cNvSpPr>
          <p:nvPr>
            <p:ph type="sldNum" sz="quarter" idx="3"/>
          </p:nvPr>
        </p:nvSpPr>
        <p:spPr>
          <a:xfrm>
            <a:off x="3884463" y="8830643"/>
            <a:ext cx="2972004" cy="464315"/>
          </a:xfrm>
          <a:prstGeom prst="rect">
            <a:avLst/>
          </a:prstGeom>
        </p:spPr>
        <p:txBody>
          <a:bodyPr vert="horz" lIns="85634" tIns="42817" rIns="85634" bIns="42817" rtlCol="0" anchor="b"/>
          <a:lstStyle>
            <a:lvl1pPr algn="r">
              <a:defRPr sz="1100"/>
            </a:lvl1pPr>
          </a:lstStyle>
          <a:p>
            <a:fld id="{7781FCB8-0C51-4D0A-AE84-CD2CF5F13204}" type="slidenum">
              <a:rPr lang="en-US" smtClean="0"/>
              <a:t>‹#›</a:t>
            </a:fld>
            <a:endParaRPr lang="en-US"/>
          </a:p>
        </p:txBody>
      </p:sp>
    </p:spTree>
    <p:extLst>
      <p:ext uri="{BB962C8B-B14F-4D97-AF65-F5344CB8AC3E}">
        <p14:creationId xmlns:p14="http://schemas.microsoft.com/office/powerpoint/2010/main" val="16559325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64820"/>
          </a:xfrm>
          <a:prstGeom prst="rect">
            <a:avLst/>
          </a:prstGeom>
        </p:spPr>
        <p:txBody>
          <a:bodyPr vert="horz" lIns="92758" tIns="46379" rIns="92758" bIns="46379" rtlCol="0"/>
          <a:lstStyle>
            <a:lvl1pPr algn="l">
              <a:defRPr sz="1200"/>
            </a:lvl1pPr>
          </a:lstStyle>
          <a:p>
            <a:endParaRPr lang="en-US"/>
          </a:p>
        </p:txBody>
      </p:sp>
      <p:sp>
        <p:nvSpPr>
          <p:cNvPr id="3" name="Date Placeholder 2"/>
          <p:cNvSpPr>
            <a:spLocks noGrp="1"/>
          </p:cNvSpPr>
          <p:nvPr>
            <p:ph type="dt" idx="1"/>
          </p:nvPr>
        </p:nvSpPr>
        <p:spPr>
          <a:xfrm>
            <a:off x="3884613" y="1"/>
            <a:ext cx="2971800" cy="464820"/>
          </a:xfrm>
          <a:prstGeom prst="rect">
            <a:avLst/>
          </a:prstGeom>
        </p:spPr>
        <p:txBody>
          <a:bodyPr vert="horz" lIns="92758" tIns="46379" rIns="92758" bIns="46379" rtlCol="0"/>
          <a:lstStyle>
            <a:lvl1pPr algn="r">
              <a:defRPr sz="1200"/>
            </a:lvl1pPr>
          </a:lstStyle>
          <a:p>
            <a:fld id="{07B14C1A-7E46-4D58-9772-308783250336}" type="datetimeFigureOut">
              <a:rPr lang="en-US" smtClean="0"/>
              <a:t>2/22/17</a:t>
            </a:fld>
            <a:endParaRPr lang="en-US"/>
          </a:p>
        </p:txBody>
      </p:sp>
      <p:sp>
        <p:nvSpPr>
          <p:cNvPr id="4" name="Slide Image Placeholder 3"/>
          <p:cNvSpPr>
            <a:spLocks noGrp="1" noRot="1" noChangeAspect="1"/>
          </p:cNvSpPr>
          <p:nvPr>
            <p:ph type="sldImg" idx="2"/>
          </p:nvPr>
        </p:nvSpPr>
        <p:spPr>
          <a:xfrm>
            <a:off x="1104900" y="696913"/>
            <a:ext cx="4648200" cy="3486150"/>
          </a:xfrm>
          <a:prstGeom prst="rect">
            <a:avLst/>
          </a:prstGeom>
          <a:noFill/>
          <a:ln w="12700">
            <a:solidFill>
              <a:prstClr val="black"/>
            </a:solidFill>
          </a:ln>
        </p:spPr>
        <p:txBody>
          <a:bodyPr vert="horz" lIns="92758" tIns="46379" rIns="92758" bIns="46379" rtlCol="0" anchor="ctr"/>
          <a:lstStyle/>
          <a:p>
            <a:endParaRPr lang="en-US"/>
          </a:p>
        </p:txBody>
      </p:sp>
      <p:sp>
        <p:nvSpPr>
          <p:cNvPr id="5" name="Notes Placeholder 4"/>
          <p:cNvSpPr>
            <a:spLocks noGrp="1"/>
          </p:cNvSpPr>
          <p:nvPr>
            <p:ph type="body" sz="quarter" idx="3"/>
          </p:nvPr>
        </p:nvSpPr>
        <p:spPr>
          <a:xfrm>
            <a:off x="685800" y="4415791"/>
            <a:ext cx="5486400" cy="4183380"/>
          </a:xfrm>
          <a:prstGeom prst="rect">
            <a:avLst/>
          </a:prstGeom>
        </p:spPr>
        <p:txBody>
          <a:bodyPr vert="horz" lIns="92758" tIns="46379" rIns="92758" bIns="4637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8"/>
            <a:ext cx="2971800" cy="464820"/>
          </a:xfrm>
          <a:prstGeom prst="rect">
            <a:avLst/>
          </a:prstGeom>
        </p:spPr>
        <p:txBody>
          <a:bodyPr vert="horz" lIns="92758" tIns="46379" rIns="92758" bIns="46379"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968"/>
            <a:ext cx="2971800" cy="464820"/>
          </a:xfrm>
          <a:prstGeom prst="rect">
            <a:avLst/>
          </a:prstGeom>
        </p:spPr>
        <p:txBody>
          <a:bodyPr vert="horz" lIns="92758" tIns="46379" rIns="92758" bIns="46379" rtlCol="0" anchor="b"/>
          <a:lstStyle>
            <a:lvl1pPr algn="r">
              <a:defRPr sz="1200"/>
            </a:lvl1pPr>
          </a:lstStyle>
          <a:p>
            <a:fld id="{4E5386CC-76AE-42A1-8C47-02801CDFA1D8}" type="slidenum">
              <a:rPr lang="en-US" smtClean="0"/>
              <a:t>‹#›</a:t>
            </a:fld>
            <a:endParaRPr lang="en-US"/>
          </a:p>
        </p:txBody>
      </p:sp>
    </p:spTree>
    <p:extLst>
      <p:ext uri="{BB962C8B-B14F-4D97-AF65-F5344CB8AC3E}">
        <p14:creationId xmlns:p14="http://schemas.microsoft.com/office/powerpoint/2010/main" val="69077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short presentation</a:t>
            </a:r>
            <a:r>
              <a:rPr lang="en-US" baseline="0" dirty="0" smtClean="0"/>
              <a:t> after watching “everything is a remix” on Nerdy </a:t>
            </a:r>
            <a:r>
              <a:rPr lang="en-US" baseline="0" smtClean="0"/>
              <a:t>movie night.</a:t>
            </a:r>
            <a:endParaRPr lang="en-US"/>
          </a:p>
        </p:txBody>
      </p:sp>
      <p:sp>
        <p:nvSpPr>
          <p:cNvPr id="4" name="Slide Number Placeholder 3"/>
          <p:cNvSpPr>
            <a:spLocks noGrp="1"/>
          </p:cNvSpPr>
          <p:nvPr>
            <p:ph type="sldNum" sz="quarter" idx="10"/>
          </p:nvPr>
        </p:nvSpPr>
        <p:spPr/>
        <p:txBody>
          <a:bodyPr/>
          <a:lstStyle/>
          <a:p>
            <a:fld id="{4E5386CC-76AE-42A1-8C47-02801CDFA1D8}" type="slidenum">
              <a:rPr lang="en-US" smtClean="0"/>
              <a:t>1</a:t>
            </a:fld>
            <a:endParaRPr lang="en-US"/>
          </a:p>
        </p:txBody>
      </p:sp>
    </p:spTree>
    <p:extLst>
      <p:ext uri="{BB962C8B-B14F-4D97-AF65-F5344CB8AC3E}">
        <p14:creationId xmlns:p14="http://schemas.microsoft.com/office/powerpoint/2010/main" val="4870804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133B5D-B6CE-49E8-9FF8-89E883C781B2}" type="slidenum">
              <a:rPr lang="en-US" smtClean="0"/>
              <a:t>11</a:t>
            </a:fld>
            <a:endParaRPr lang="en-US"/>
          </a:p>
        </p:txBody>
      </p:sp>
    </p:spTree>
    <p:extLst>
      <p:ext uri="{BB962C8B-B14F-4D97-AF65-F5344CB8AC3E}">
        <p14:creationId xmlns:p14="http://schemas.microsoft.com/office/powerpoint/2010/main" val="2489886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52C9BCD-3071-4E8F-B0D3-D8AC5899882D}" type="slidenum">
              <a:rPr lang="en-US" smtClean="0"/>
              <a:pPr/>
              <a:t>12</a:t>
            </a:fld>
            <a:endParaRPr lang="en-US"/>
          </a:p>
        </p:txBody>
      </p:sp>
    </p:spTree>
    <p:extLst>
      <p:ext uri="{BB962C8B-B14F-4D97-AF65-F5344CB8AC3E}">
        <p14:creationId xmlns:p14="http://schemas.microsoft.com/office/powerpoint/2010/main" val="1049895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5386CC-76AE-42A1-8C47-02801CDFA1D8}" type="slidenum">
              <a:rPr lang="en-US" smtClean="0"/>
              <a:t>13</a:t>
            </a:fld>
            <a:endParaRPr lang="en-US"/>
          </a:p>
        </p:txBody>
      </p:sp>
    </p:spTree>
    <p:extLst>
      <p:ext uri="{BB962C8B-B14F-4D97-AF65-F5344CB8AC3E}">
        <p14:creationId xmlns:p14="http://schemas.microsoft.com/office/powerpoint/2010/main" val="12713144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5386CC-76AE-42A1-8C47-02801CDFA1D8}" type="slidenum">
              <a:rPr lang="en-US" smtClean="0"/>
              <a:t>14</a:t>
            </a:fld>
            <a:endParaRPr lang="en-US"/>
          </a:p>
        </p:txBody>
      </p:sp>
    </p:spTree>
    <p:extLst>
      <p:ext uri="{BB962C8B-B14F-4D97-AF65-F5344CB8AC3E}">
        <p14:creationId xmlns:p14="http://schemas.microsoft.com/office/powerpoint/2010/main" val="227910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133B5D-B6CE-49E8-9FF8-89E883C781B2}" type="slidenum">
              <a:rPr lang="en-US" smtClean="0"/>
              <a:t>15</a:t>
            </a:fld>
            <a:endParaRPr lang="en-US"/>
          </a:p>
        </p:txBody>
      </p:sp>
    </p:spTree>
    <p:extLst>
      <p:ext uri="{BB962C8B-B14F-4D97-AF65-F5344CB8AC3E}">
        <p14:creationId xmlns:p14="http://schemas.microsoft.com/office/powerpoint/2010/main" val="3145702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a:t>
            </a:r>
            <a:r>
              <a:rPr lang="en-US" baseline="0" smtClean="0"/>
              <a:t> traditional </a:t>
            </a:r>
            <a:r>
              <a:rPr lang="en-US" baseline="0" dirty="0" smtClean="0"/>
              <a:t>research spends too much time on producing and collecting data.</a:t>
            </a:r>
            <a:endParaRPr lang="en-US" dirty="0"/>
          </a:p>
        </p:txBody>
      </p:sp>
      <p:sp>
        <p:nvSpPr>
          <p:cNvPr id="4" name="Slide Number Placeholder 3"/>
          <p:cNvSpPr>
            <a:spLocks noGrp="1"/>
          </p:cNvSpPr>
          <p:nvPr>
            <p:ph type="sldNum" sz="quarter" idx="10"/>
          </p:nvPr>
        </p:nvSpPr>
        <p:spPr/>
        <p:txBody>
          <a:bodyPr/>
          <a:lstStyle/>
          <a:p>
            <a:fld id="{4E5386CC-76AE-42A1-8C47-02801CDFA1D8}" type="slidenum">
              <a:rPr lang="en-US" smtClean="0"/>
              <a:t>16</a:t>
            </a:fld>
            <a:endParaRPr lang="en-US"/>
          </a:p>
        </p:txBody>
      </p:sp>
    </p:spTree>
    <p:extLst>
      <p:ext uri="{BB962C8B-B14F-4D97-AF65-F5344CB8AC3E}">
        <p14:creationId xmlns:p14="http://schemas.microsoft.com/office/powerpoint/2010/main" val="33715885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5386CC-76AE-42A1-8C47-02801CDFA1D8}" type="slidenum">
              <a:rPr lang="en-US" smtClean="0"/>
              <a:t>17</a:t>
            </a:fld>
            <a:endParaRPr lang="en-US"/>
          </a:p>
        </p:txBody>
      </p:sp>
    </p:spTree>
    <p:extLst>
      <p:ext uri="{BB962C8B-B14F-4D97-AF65-F5344CB8AC3E}">
        <p14:creationId xmlns:p14="http://schemas.microsoft.com/office/powerpoint/2010/main" val="502172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5386CC-76AE-42A1-8C47-02801CDFA1D8}" type="slidenum">
              <a:rPr lang="en-US" smtClean="0"/>
              <a:t>18</a:t>
            </a:fld>
            <a:endParaRPr lang="en-US"/>
          </a:p>
        </p:txBody>
      </p:sp>
    </p:spTree>
    <p:extLst>
      <p:ext uri="{BB962C8B-B14F-4D97-AF65-F5344CB8AC3E}">
        <p14:creationId xmlns:p14="http://schemas.microsoft.com/office/powerpoint/2010/main" val="28006669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133B5D-B6CE-49E8-9FF8-89E883C781B2}" type="slidenum">
              <a:rPr lang="en-US" smtClean="0"/>
              <a:t>19</a:t>
            </a:fld>
            <a:endParaRPr lang="en-US"/>
          </a:p>
        </p:txBody>
      </p:sp>
    </p:spTree>
    <p:extLst>
      <p:ext uri="{BB962C8B-B14F-4D97-AF65-F5344CB8AC3E}">
        <p14:creationId xmlns:p14="http://schemas.microsoft.com/office/powerpoint/2010/main" val="2672644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97133B5D-B6CE-49E8-9FF8-89E883C781B2}" type="slidenum">
              <a:rPr lang="en-US" smtClean="0"/>
              <a:t>20</a:t>
            </a:fld>
            <a:endParaRPr lang="en-US"/>
          </a:p>
        </p:txBody>
      </p:sp>
    </p:spTree>
    <p:extLst>
      <p:ext uri="{BB962C8B-B14F-4D97-AF65-F5344CB8AC3E}">
        <p14:creationId xmlns:p14="http://schemas.microsoft.com/office/powerpoint/2010/main" val="2320371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many of you have heard something about the Curiosity Rover on Mars? Such </a:t>
            </a:r>
            <a:r>
              <a:rPr lang="en-US" baseline="0" dirty="0" smtClean="0"/>
              <a:t>landing on Mars and how Curiosity zapping a rock.</a:t>
            </a:r>
          </a:p>
          <a:p>
            <a:endParaRPr lang="en-US" baseline="0" dirty="0" smtClean="0"/>
          </a:p>
          <a:p>
            <a:r>
              <a:rPr lang="en-US" baseline="0" dirty="0" smtClean="0"/>
              <a:t>How many of you may want to travel to Mars, if given free tickets for your whole family, and all the fancy technologies on earth?</a:t>
            </a:r>
            <a:endParaRPr lang="en-US" dirty="0"/>
          </a:p>
        </p:txBody>
      </p:sp>
      <p:sp>
        <p:nvSpPr>
          <p:cNvPr id="4" name="Slide Number Placeholder 3"/>
          <p:cNvSpPr>
            <a:spLocks noGrp="1"/>
          </p:cNvSpPr>
          <p:nvPr>
            <p:ph type="sldNum" sz="quarter" idx="10"/>
          </p:nvPr>
        </p:nvSpPr>
        <p:spPr/>
        <p:txBody>
          <a:bodyPr/>
          <a:lstStyle/>
          <a:p>
            <a:fld id="{4E5386CC-76AE-42A1-8C47-02801CDFA1D8}" type="slidenum">
              <a:rPr lang="en-US" smtClean="0"/>
              <a:t>2</a:t>
            </a:fld>
            <a:endParaRPr lang="en-US"/>
          </a:p>
        </p:txBody>
      </p:sp>
    </p:spTree>
    <p:extLst>
      <p:ext uri="{BB962C8B-B14F-4D97-AF65-F5344CB8AC3E}">
        <p14:creationId xmlns:p14="http://schemas.microsoft.com/office/powerpoint/2010/main" val="20700133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133B5D-B6CE-49E8-9FF8-89E883C781B2}" type="slidenum">
              <a:rPr lang="en-US" smtClean="0"/>
              <a:t>21</a:t>
            </a:fld>
            <a:endParaRPr lang="en-US"/>
          </a:p>
        </p:txBody>
      </p:sp>
    </p:spTree>
    <p:extLst>
      <p:ext uri="{BB962C8B-B14F-4D97-AF65-F5344CB8AC3E}">
        <p14:creationId xmlns:p14="http://schemas.microsoft.com/office/powerpoint/2010/main" val="27860229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5386CC-76AE-42A1-8C47-02801CDFA1D8}" type="slidenum">
              <a:rPr lang="en-US" smtClean="0"/>
              <a:t>22</a:t>
            </a:fld>
            <a:endParaRPr lang="en-US"/>
          </a:p>
        </p:txBody>
      </p:sp>
    </p:spTree>
    <p:extLst>
      <p:ext uri="{BB962C8B-B14F-4D97-AF65-F5344CB8AC3E}">
        <p14:creationId xmlns:p14="http://schemas.microsoft.com/office/powerpoint/2010/main" val="2060895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Elon</a:t>
            </a:r>
            <a:r>
              <a:rPr lang="en-US" baseline="0" dirty="0" smtClean="0"/>
              <a:t> Musk, the boldest man on earth, is working very hard to help human species survive in case something extinguish the dinosaurs would happen again. </a:t>
            </a:r>
          </a:p>
          <a:p>
            <a:endParaRPr lang="en-US" baseline="0" dirty="0" smtClean="0"/>
          </a:p>
          <a:p>
            <a:r>
              <a:rPr lang="en-US" baseline="0" dirty="0" smtClean="0"/>
              <a:t>Now the </a:t>
            </a:r>
            <a:r>
              <a:rPr lang="en-US" baseline="0" dirty="0" err="1" smtClean="0"/>
              <a:t>lattest</a:t>
            </a:r>
            <a:r>
              <a:rPr lang="en-US" baseline="0" dirty="0" smtClean="0"/>
              <a:t> new is  he plan to put human being on Mars by 2020.  That sounds like a perfect vision, right? (laugh) </a:t>
            </a:r>
            <a:endParaRPr lang="en-US" dirty="0"/>
          </a:p>
        </p:txBody>
      </p:sp>
      <p:sp>
        <p:nvSpPr>
          <p:cNvPr id="4" name="Slide Number Placeholder 3"/>
          <p:cNvSpPr>
            <a:spLocks noGrp="1"/>
          </p:cNvSpPr>
          <p:nvPr>
            <p:ph type="sldNum" sz="quarter" idx="10"/>
          </p:nvPr>
        </p:nvSpPr>
        <p:spPr/>
        <p:txBody>
          <a:bodyPr/>
          <a:lstStyle/>
          <a:p>
            <a:fld id="{4E5386CC-76AE-42A1-8C47-02801CDFA1D8}" type="slidenum">
              <a:rPr lang="en-US" smtClean="0"/>
              <a:t>3</a:t>
            </a:fld>
            <a:endParaRPr lang="en-US"/>
          </a:p>
        </p:txBody>
      </p:sp>
    </p:spTree>
    <p:extLst>
      <p:ext uri="{BB962C8B-B14F-4D97-AF65-F5344CB8AC3E}">
        <p14:creationId xmlns:p14="http://schemas.microsoft.com/office/powerpoint/2010/main" val="3255923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everything is possible, we have to do some homework. Is Mars habitable for life?  NASA spend 8 years and more than 2 billion US dollars to build such an autonomous robot. Curiosity spend 8 month arrive at Mars on 2012.   The distance between earth and Mars varies from 3 minute to 22 minutes in light speed. </a:t>
            </a:r>
            <a:endParaRPr lang="en-US" dirty="0"/>
          </a:p>
        </p:txBody>
      </p:sp>
      <p:sp>
        <p:nvSpPr>
          <p:cNvPr id="4" name="Slide Number Placeholder 3"/>
          <p:cNvSpPr>
            <a:spLocks noGrp="1"/>
          </p:cNvSpPr>
          <p:nvPr>
            <p:ph type="sldNum" sz="quarter" idx="10"/>
          </p:nvPr>
        </p:nvSpPr>
        <p:spPr/>
        <p:txBody>
          <a:bodyPr/>
          <a:lstStyle/>
          <a:p>
            <a:fld id="{4E5386CC-76AE-42A1-8C47-02801CDFA1D8}" type="slidenum">
              <a:rPr lang="en-US" smtClean="0"/>
              <a:t>4</a:t>
            </a:fld>
            <a:endParaRPr lang="en-US"/>
          </a:p>
        </p:txBody>
      </p:sp>
    </p:spTree>
    <p:extLst>
      <p:ext uri="{BB962C8B-B14F-4D97-AF65-F5344CB8AC3E}">
        <p14:creationId xmlns:p14="http://schemas.microsoft.com/office/powerpoint/2010/main" val="724297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want the</a:t>
            </a:r>
            <a:r>
              <a:rPr lang="en-US" baseline="0" dirty="0" smtClean="0"/>
              <a:t> animation, you will see curiosity zapping a rock. This looks super cool. What it actually does is …</a:t>
            </a:r>
          </a:p>
          <a:p>
            <a:r>
              <a:rPr lang="en-US" baseline="0" dirty="0" smtClean="0"/>
              <a:t>If I want to be nerdy, I will say actually the laser light is invisible in this case. The animation is trying to entertain the general public and get everyone excited.</a:t>
            </a:r>
            <a:endParaRPr lang="en-US" dirty="0"/>
          </a:p>
        </p:txBody>
      </p:sp>
      <p:sp>
        <p:nvSpPr>
          <p:cNvPr id="4" name="Slide Number Placeholder 3"/>
          <p:cNvSpPr>
            <a:spLocks noGrp="1"/>
          </p:cNvSpPr>
          <p:nvPr>
            <p:ph type="sldNum" sz="quarter" idx="10"/>
          </p:nvPr>
        </p:nvSpPr>
        <p:spPr/>
        <p:txBody>
          <a:bodyPr/>
          <a:lstStyle/>
          <a:p>
            <a:fld id="{4E5386CC-76AE-42A1-8C47-02801CDFA1D8}" type="slidenum">
              <a:rPr lang="en-US" smtClean="0"/>
              <a:t>5</a:t>
            </a:fld>
            <a:endParaRPr lang="en-US"/>
          </a:p>
        </p:txBody>
      </p:sp>
    </p:spTree>
    <p:extLst>
      <p:ext uri="{BB962C8B-B14F-4D97-AF65-F5344CB8AC3E}">
        <p14:creationId xmlns:p14="http://schemas.microsoft.com/office/powerpoint/2010/main" val="942134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let’s see what are scientific discoveries by the curiosity rover. No.1. It found some key ingredients for life, such as carbon, hydrogen, oxygen ,phosphorous and sulfur. No. 2, it found organic molecules. No. 3, It found methane. It observe 10 fold increase in </a:t>
            </a:r>
            <a:r>
              <a:rPr lang="en-US" baseline="0" dirty="0" err="1" smtClean="0"/>
              <a:t>methand</a:t>
            </a:r>
            <a:r>
              <a:rPr lang="en-US" baseline="0" dirty="0" smtClean="0"/>
              <a:t> over a 2-month period. This is very exciting because methane is the very evidence of early life. </a:t>
            </a:r>
            <a:endParaRPr lang="en-US" dirty="0"/>
          </a:p>
        </p:txBody>
      </p:sp>
      <p:sp>
        <p:nvSpPr>
          <p:cNvPr id="4" name="Slide Number Placeholder 3"/>
          <p:cNvSpPr>
            <a:spLocks noGrp="1"/>
          </p:cNvSpPr>
          <p:nvPr>
            <p:ph type="sldNum" sz="quarter" idx="10"/>
          </p:nvPr>
        </p:nvSpPr>
        <p:spPr/>
        <p:txBody>
          <a:bodyPr/>
          <a:lstStyle/>
          <a:p>
            <a:fld id="{4E5386CC-76AE-42A1-8C47-02801CDFA1D8}" type="slidenum">
              <a:rPr lang="en-US" smtClean="0"/>
              <a:t>6</a:t>
            </a:fld>
            <a:endParaRPr lang="en-US"/>
          </a:p>
        </p:txBody>
      </p:sp>
    </p:spTree>
    <p:extLst>
      <p:ext uri="{BB962C8B-B14F-4D97-AF65-F5344CB8AC3E}">
        <p14:creationId xmlns:p14="http://schemas.microsoft.com/office/powerpoint/2010/main" val="3524996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5386CC-76AE-42A1-8C47-02801CDFA1D8}" type="slidenum">
              <a:rPr lang="en-US" smtClean="0"/>
              <a:t>7</a:t>
            </a:fld>
            <a:endParaRPr lang="en-US"/>
          </a:p>
        </p:txBody>
      </p:sp>
    </p:spTree>
    <p:extLst>
      <p:ext uri="{BB962C8B-B14F-4D97-AF65-F5344CB8AC3E}">
        <p14:creationId xmlns:p14="http://schemas.microsoft.com/office/powerpoint/2010/main" val="1339980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Sensing methane is difficult</a:t>
            </a:r>
            <a:endParaRPr lang="en-US" dirty="0"/>
          </a:p>
        </p:txBody>
      </p:sp>
      <p:sp>
        <p:nvSpPr>
          <p:cNvPr id="4" name="Slide Number Placeholder 3"/>
          <p:cNvSpPr>
            <a:spLocks noGrp="1"/>
          </p:cNvSpPr>
          <p:nvPr>
            <p:ph type="sldNum" sz="quarter" idx="10"/>
          </p:nvPr>
        </p:nvSpPr>
        <p:spPr/>
        <p:txBody>
          <a:bodyPr/>
          <a:lstStyle/>
          <a:p>
            <a:fld id="{4E5386CC-76AE-42A1-8C47-02801CDFA1D8}" type="slidenum">
              <a:rPr lang="en-US" smtClean="0"/>
              <a:t>8</a:t>
            </a:fld>
            <a:endParaRPr lang="en-US"/>
          </a:p>
        </p:txBody>
      </p:sp>
    </p:spTree>
    <p:extLst>
      <p:ext uri="{BB962C8B-B14F-4D97-AF65-F5344CB8AC3E}">
        <p14:creationId xmlns:p14="http://schemas.microsoft.com/office/powerpoint/2010/main" val="1339980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4E5386CC-76AE-42A1-8C47-02801CDFA1D8}" type="slidenum">
              <a:rPr lang="en-US" smtClean="0"/>
              <a:t>10</a:t>
            </a:fld>
            <a:endParaRPr lang="en-US"/>
          </a:p>
        </p:txBody>
      </p:sp>
    </p:spTree>
    <p:extLst>
      <p:ext uri="{BB962C8B-B14F-4D97-AF65-F5344CB8AC3E}">
        <p14:creationId xmlns:p14="http://schemas.microsoft.com/office/powerpoint/2010/main" val="1599350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05836BEC-44B3-4AB5-961D-581C3F4E3997}" type="datetimeFigureOut">
              <a:rPr lang="en-US" smtClean="0"/>
              <a:t>2/22/17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9000BF-AFC2-4ADB-8F7C-BFC547DDD23C}" type="slidenum">
              <a:rPr lang="en-US" smtClean="0"/>
              <a:t>‹#›</a:t>
            </a:fld>
            <a:endParaRPr lang="en-US"/>
          </a:p>
        </p:txBody>
      </p:sp>
    </p:spTree>
    <p:extLst>
      <p:ext uri="{BB962C8B-B14F-4D97-AF65-F5344CB8AC3E}">
        <p14:creationId xmlns:p14="http://schemas.microsoft.com/office/powerpoint/2010/main" val="2033277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836BEC-44B3-4AB5-961D-581C3F4E3997}" type="datetimeFigureOut">
              <a:rPr lang="en-US" smtClean="0"/>
              <a:t>2/22/17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9000BF-AFC2-4ADB-8F7C-BFC547DDD23C}" type="slidenum">
              <a:rPr lang="en-US" smtClean="0"/>
              <a:t>‹#›</a:t>
            </a:fld>
            <a:endParaRPr lang="en-US"/>
          </a:p>
        </p:txBody>
      </p:sp>
    </p:spTree>
    <p:extLst>
      <p:ext uri="{BB962C8B-B14F-4D97-AF65-F5344CB8AC3E}">
        <p14:creationId xmlns:p14="http://schemas.microsoft.com/office/powerpoint/2010/main" val="474726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836BEC-44B3-4AB5-961D-581C3F4E3997}" type="datetimeFigureOut">
              <a:rPr lang="en-US" smtClean="0"/>
              <a:t>2/22/17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9000BF-AFC2-4ADB-8F7C-BFC547DDD23C}" type="slidenum">
              <a:rPr lang="en-US" smtClean="0"/>
              <a:t>‹#›</a:t>
            </a:fld>
            <a:endParaRPr lang="en-US"/>
          </a:p>
        </p:txBody>
      </p:sp>
    </p:spTree>
    <p:extLst>
      <p:ext uri="{BB962C8B-B14F-4D97-AF65-F5344CB8AC3E}">
        <p14:creationId xmlns:p14="http://schemas.microsoft.com/office/powerpoint/2010/main" val="3347161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05836BEC-44B3-4AB5-961D-581C3F4E3997}" type="datetimeFigureOut">
              <a:rPr lang="en-US" smtClean="0"/>
              <a:t>2/22/17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9000BF-AFC2-4ADB-8F7C-BFC547DDD23C}" type="slidenum">
              <a:rPr lang="en-US" smtClean="0"/>
              <a:t>‹#›</a:t>
            </a:fld>
            <a:endParaRPr lang="en-US"/>
          </a:p>
        </p:txBody>
      </p:sp>
    </p:spTree>
    <p:extLst>
      <p:ext uri="{BB962C8B-B14F-4D97-AF65-F5344CB8AC3E}">
        <p14:creationId xmlns:p14="http://schemas.microsoft.com/office/powerpoint/2010/main" val="726292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5836BEC-44B3-4AB5-961D-581C3F4E3997}" type="datetimeFigureOut">
              <a:rPr lang="en-US" smtClean="0"/>
              <a:t>2/22/17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9000BF-AFC2-4ADB-8F7C-BFC547DDD23C}" type="slidenum">
              <a:rPr lang="en-US" smtClean="0"/>
              <a:t>‹#›</a:t>
            </a:fld>
            <a:endParaRPr lang="en-US"/>
          </a:p>
        </p:txBody>
      </p:sp>
    </p:spTree>
    <p:extLst>
      <p:ext uri="{BB962C8B-B14F-4D97-AF65-F5344CB8AC3E}">
        <p14:creationId xmlns:p14="http://schemas.microsoft.com/office/powerpoint/2010/main" val="2437809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5836BEC-44B3-4AB5-961D-581C3F4E3997}" type="datetimeFigureOut">
              <a:rPr lang="en-US" smtClean="0"/>
              <a:t>2/22/17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9000BF-AFC2-4ADB-8F7C-BFC547DDD23C}" type="slidenum">
              <a:rPr lang="en-US" smtClean="0"/>
              <a:t>‹#›</a:t>
            </a:fld>
            <a:endParaRPr lang="en-US"/>
          </a:p>
        </p:txBody>
      </p:sp>
    </p:spTree>
    <p:extLst>
      <p:ext uri="{BB962C8B-B14F-4D97-AF65-F5344CB8AC3E}">
        <p14:creationId xmlns:p14="http://schemas.microsoft.com/office/powerpoint/2010/main" val="1068957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5836BEC-44B3-4AB5-961D-581C3F4E3997}" type="datetimeFigureOut">
              <a:rPr lang="en-US" smtClean="0"/>
              <a:t>2/22/17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9000BF-AFC2-4ADB-8F7C-BFC547DDD23C}" type="slidenum">
              <a:rPr lang="en-US" smtClean="0"/>
              <a:t>‹#›</a:t>
            </a:fld>
            <a:endParaRPr lang="en-US"/>
          </a:p>
        </p:txBody>
      </p:sp>
    </p:spTree>
    <p:extLst>
      <p:ext uri="{BB962C8B-B14F-4D97-AF65-F5344CB8AC3E}">
        <p14:creationId xmlns:p14="http://schemas.microsoft.com/office/powerpoint/2010/main" val="3556878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5836BEC-44B3-4AB5-961D-581C3F4E3997}" type="datetimeFigureOut">
              <a:rPr lang="en-US" smtClean="0"/>
              <a:t>2/22/17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9000BF-AFC2-4ADB-8F7C-BFC547DDD23C}" type="slidenum">
              <a:rPr lang="en-US" smtClean="0"/>
              <a:t>‹#›</a:t>
            </a:fld>
            <a:endParaRPr lang="en-US"/>
          </a:p>
        </p:txBody>
      </p:sp>
    </p:spTree>
    <p:extLst>
      <p:ext uri="{BB962C8B-B14F-4D97-AF65-F5344CB8AC3E}">
        <p14:creationId xmlns:p14="http://schemas.microsoft.com/office/powerpoint/2010/main" val="3935234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836BEC-44B3-4AB5-961D-581C3F4E3997}" type="datetimeFigureOut">
              <a:rPr lang="en-US" smtClean="0"/>
              <a:t>2/22/17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9000BF-AFC2-4ADB-8F7C-BFC547DDD23C}" type="slidenum">
              <a:rPr lang="en-US" smtClean="0"/>
              <a:t>‹#›</a:t>
            </a:fld>
            <a:endParaRPr lang="en-US"/>
          </a:p>
        </p:txBody>
      </p:sp>
    </p:spTree>
    <p:extLst>
      <p:ext uri="{BB962C8B-B14F-4D97-AF65-F5344CB8AC3E}">
        <p14:creationId xmlns:p14="http://schemas.microsoft.com/office/powerpoint/2010/main" val="4147923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836BEC-44B3-4AB5-961D-581C3F4E3997}" type="datetimeFigureOut">
              <a:rPr lang="en-US" smtClean="0"/>
              <a:t>2/22/17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9000BF-AFC2-4ADB-8F7C-BFC547DDD23C}" type="slidenum">
              <a:rPr lang="en-US" smtClean="0"/>
              <a:t>‹#›</a:t>
            </a:fld>
            <a:endParaRPr lang="en-US"/>
          </a:p>
        </p:txBody>
      </p:sp>
    </p:spTree>
    <p:extLst>
      <p:ext uri="{BB962C8B-B14F-4D97-AF65-F5344CB8AC3E}">
        <p14:creationId xmlns:p14="http://schemas.microsoft.com/office/powerpoint/2010/main" val="1204891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836BEC-44B3-4AB5-961D-581C3F4E3997}" type="datetimeFigureOut">
              <a:rPr lang="en-US" smtClean="0"/>
              <a:t>2/22/17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9000BF-AFC2-4ADB-8F7C-BFC547DDD23C}" type="slidenum">
              <a:rPr lang="en-US" smtClean="0"/>
              <a:t>‹#›</a:t>
            </a:fld>
            <a:endParaRPr lang="en-US"/>
          </a:p>
        </p:txBody>
      </p:sp>
    </p:spTree>
    <p:extLst>
      <p:ext uri="{BB962C8B-B14F-4D97-AF65-F5344CB8AC3E}">
        <p14:creationId xmlns:p14="http://schemas.microsoft.com/office/powerpoint/2010/main" val="17308369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836BEC-44B3-4AB5-961D-581C3F4E3997}" type="datetimeFigureOut">
              <a:rPr lang="en-US" smtClean="0"/>
              <a:t>2/22/17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9000BF-AFC2-4ADB-8F7C-BFC547DDD23C}" type="slidenum">
              <a:rPr lang="en-US" smtClean="0"/>
              <a:t>‹#›</a:t>
            </a:fld>
            <a:endParaRPr lang="en-US"/>
          </a:p>
        </p:txBody>
      </p:sp>
    </p:spTree>
    <p:extLst>
      <p:ext uri="{BB962C8B-B14F-4D97-AF65-F5344CB8AC3E}">
        <p14:creationId xmlns:p14="http://schemas.microsoft.com/office/powerpoint/2010/main" val="10361343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Times New Roman" panose="02020603050405020304" pitchFamily="18" charset="0"/>
          <a:ea typeface="+mn-ea"/>
          <a:cs typeface="Times New Roman" panose="02020603050405020304" pitchFamily="18"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JP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17.png"/><Relationship Id="rId5" Type="http://schemas.openxmlformats.org/officeDocument/2006/relationships/image" Target="../media/image18.jpg"/><Relationship Id="rId6" Type="http://schemas.openxmlformats.org/officeDocument/2006/relationships/oleObject" Target="../embeddings/oleObject1.bin"/><Relationship Id="rId7" Type="http://schemas.openxmlformats.org/officeDocument/2006/relationships/image" Target="../media/image15.emf"/><Relationship Id="rId8" Type="http://schemas.openxmlformats.org/officeDocument/2006/relationships/oleObject" Target="../embeddings/oleObject2.bin"/><Relationship Id="rId9" Type="http://schemas.openxmlformats.org/officeDocument/2006/relationships/image" Target="../media/image16.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4" Type="http://schemas.microsoft.com/office/2007/relationships/hdphoto" Target="../media/hdphoto1.wdp"/><Relationship Id="rId5" Type="http://schemas.openxmlformats.org/officeDocument/2006/relationships/image" Target="../media/image22.jpeg"/><Relationship Id="rId6" Type="http://schemas.microsoft.com/office/2007/relationships/hdphoto" Target="../media/hdphoto2.wdp"/><Relationship Id="rId7" Type="http://schemas.openxmlformats.org/officeDocument/2006/relationships/image" Target="../media/image23.w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hyperlink" Target="http://www.yuchao.us/" TargetMode="External"/><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5.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6.tiff"/></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jpeg"/><Relationship Id="rId5" Type="http://schemas.openxmlformats.org/officeDocument/2006/relationships/image" Target="../media/image29.pn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Remix at the heart of a laser</a:t>
            </a:r>
            <a:endParaRPr lang="en-US" dirty="0"/>
          </a:p>
        </p:txBody>
      </p:sp>
      <p:sp>
        <p:nvSpPr>
          <p:cNvPr id="3" name="Subtitle 2"/>
          <p:cNvSpPr>
            <a:spLocks noGrp="1"/>
          </p:cNvSpPr>
          <p:nvPr>
            <p:ph type="subTitle" idx="1"/>
          </p:nvPr>
        </p:nvSpPr>
        <p:spPr/>
        <p:txBody>
          <a:bodyPr>
            <a:normAutofit/>
          </a:bodyPr>
          <a:lstStyle/>
          <a:p>
            <a:r>
              <a:rPr lang="en-US" dirty="0" smtClean="0"/>
              <a:t>Yuchao Jiang</a:t>
            </a:r>
          </a:p>
          <a:p>
            <a:r>
              <a:rPr lang="en-US" dirty="0" smtClean="0"/>
              <a:t>Feb.21,2017</a:t>
            </a:r>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0325" y="457200"/>
            <a:ext cx="3952875"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0494378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secret weapon inside Curiosity</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05000" y="1295400"/>
            <a:ext cx="4800600" cy="4683513"/>
          </a:xfrm>
        </p:spPr>
      </p:pic>
      <p:sp>
        <p:nvSpPr>
          <p:cNvPr id="5" name="TextBox 4"/>
          <p:cNvSpPr txBox="1"/>
          <p:nvPr/>
        </p:nvSpPr>
        <p:spPr>
          <a:xfrm>
            <a:off x="1143000" y="6400800"/>
            <a:ext cx="4512133" cy="369332"/>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What’s special about interband cascade laser?</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964267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39478"/>
            <a:ext cx="4196820" cy="5500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457200" y="0"/>
            <a:ext cx="8229600" cy="1143000"/>
          </a:xfrm>
        </p:spPr>
        <p:txBody>
          <a:bodyPr>
            <a:normAutofit fontScale="90000"/>
          </a:bodyPr>
          <a:lstStyle/>
          <a:p>
            <a:r>
              <a:rPr lang="en-US" sz="4000" dirty="0"/>
              <a:t>IC laser is a remix of </a:t>
            </a:r>
            <a:r>
              <a:rPr lang="en-US" sz="4000" dirty="0" smtClean="0"/>
              <a:t>two types of laser!</a:t>
            </a:r>
            <a:endParaRPr lang="en-US" sz="4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3505200" y="1143000"/>
                <a:ext cx="5617435" cy="4893647"/>
              </a:xfrm>
              <a:prstGeom prst="rect">
                <a:avLst/>
              </a:prstGeom>
              <a:noFill/>
            </p:spPr>
            <p:txBody>
              <a:bodyPr wrap="none" rtlCol="0">
                <a:spAutoFit/>
              </a:bodyPr>
              <a:lstStyle/>
              <a:p>
                <a:pPr marL="342900" indent="-342900">
                  <a:buFont typeface="+mj-lt"/>
                  <a:buAutoNum type="alphaLcParenR"/>
                </a:pPr>
                <a:r>
                  <a:rPr lang="en-US" sz="2400" b="1" dirty="0" smtClean="0">
                    <a:latin typeface="Times New Roman" panose="02020603050405020304" pitchFamily="18" charset="0"/>
                    <a:cs typeface="Times New Roman" panose="02020603050405020304" pitchFamily="18" charset="0"/>
                  </a:rPr>
                  <a:t> Conventional MQW interband lasers</a:t>
                </a: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narrow bandgap materiel is less </a:t>
                </a:r>
                <a:r>
                  <a:rPr lang="en-US" sz="2000" dirty="0" smtClean="0">
                    <a:latin typeface="Times New Roman" panose="02020603050405020304" pitchFamily="18" charset="0"/>
                    <a:cs typeface="Times New Roman" panose="02020603050405020304" pitchFamily="18" charset="0"/>
                  </a:rPr>
                  <a:t>developed</a:t>
                </a:r>
                <a:endParaRPr lang="en-US" sz="2000" dirty="0" smtClean="0">
                  <a:solidFill>
                    <a:srgbClr val="FF000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not enough band offset for carrier confinement</a:t>
                </a:r>
              </a:p>
              <a:p>
                <a:pPr marL="342900" indent="-342900">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free carrier absorption loss </a:t>
                </a:r>
                <a14:m>
                  <m:oMath xmlns="" xmlns:m="http://schemas.openxmlformats.org/officeDocument/2006/math">
                    <m:r>
                      <a:rPr lang="en-US" sz="2000">
                        <a:latin typeface="Cambria Math"/>
                      </a:rPr>
                      <m:t>∝</m:t>
                    </m:r>
                    <m:sSup>
                      <m:sSupPr>
                        <m:ctrlPr>
                          <a:rPr lang="en-US" sz="2000" i="1">
                            <a:latin typeface="Cambria Math"/>
                          </a:rPr>
                        </m:ctrlPr>
                      </m:sSupPr>
                      <m:e>
                        <m:r>
                          <a:rPr lang="en-US" sz="2000" i="1">
                            <a:latin typeface="Cambria Math"/>
                          </a:rPr>
                          <m:t>𝜆</m:t>
                        </m:r>
                      </m:e>
                      <m:sup>
                        <m:r>
                          <a:rPr lang="en-US" sz="2000">
                            <a:latin typeface="Cambria Math"/>
                          </a:rPr>
                          <m:t>2</m:t>
                        </m:r>
                      </m:sup>
                    </m:sSup>
                  </m:oMath>
                </a14:m>
                <a:endParaRPr lang="en-US" sz="20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smtClean="0">
                    <a:solidFill>
                      <a:schemeClr val="tx1"/>
                    </a:solidFill>
                    <a:latin typeface="Times New Roman" panose="02020603050405020304" pitchFamily="18" charset="0"/>
                    <a:cs typeface="Times New Roman" panose="02020603050405020304" pitchFamily="18" charset="0"/>
                  </a:rPr>
                  <a:t>Auger recombination </a:t>
                </a:r>
                <a14:m>
                  <m:oMath xmlns="" xmlns:m="http://schemas.openxmlformats.org/officeDocument/2006/math">
                    <m:r>
                      <a:rPr lang="en-US" sz="2000">
                        <a:solidFill>
                          <a:schemeClr val="tx1"/>
                        </a:solidFill>
                        <a:latin typeface="Cambria Math"/>
                      </a:rPr>
                      <m:t>∝</m:t>
                    </m:r>
                    <m:r>
                      <a:rPr lang="en-US" sz="2000" i="1">
                        <a:solidFill>
                          <a:schemeClr val="tx1"/>
                        </a:solidFill>
                        <a:latin typeface="Cambria Math"/>
                      </a:rPr>
                      <m:t>𝜆</m:t>
                    </m:r>
                  </m:oMath>
                </a14:m>
                <a:endParaRPr lang="en-US" sz="2000" dirty="0" smtClean="0">
                  <a:solidFill>
                    <a:schemeClr val="tx1"/>
                  </a:solidFill>
                  <a:latin typeface="Times New Roman" panose="02020603050405020304" pitchFamily="18" charset="0"/>
                  <a:cs typeface="Times New Roman" panose="02020603050405020304" pitchFamily="18" charset="0"/>
                </a:endParaRPr>
              </a:p>
              <a:p>
                <a:pPr marL="457200" indent="-457200">
                  <a:buFont typeface="+mj-lt"/>
                  <a:buAutoNum type="alphaLcParenR" startAt="2"/>
                </a:pPr>
                <a:r>
                  <a:rPr lang="en-US" sz="2400" b="1" dirty="0" smtClean="0">
                    <a:latin typeface="Times New Roman" panose="02020603050405020304" pitchFamily="18" charset="0"/>
                    <a:cs typeface="Times New Roman" panose="02020603050405020304" pitchFamily="18" charset="0"/>
                  </a:rPr>
                  <a:t>Quantum  Cascade (QC) lasers</a:t>
                </a:r>
              </a:p>
              <a:p>
                <a:pPr marL="457200" indent="-457200">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inter-subband transition,  free of Auger effect</a:t>
                </a:r>
              </a:p>
              <a:p>
                <a:pPr marL="457200" indent="-457200">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use well-established </a:t>
                </a:r>
                <a:r>
                  <a:rPr lang="en-US" sz="2000" dirty="0" err="1" smtClean="0">
                    <a:latin typeface="Times New Roman" panose="02020603050405020304" pitchFamily="18" charset="0"/>
                    <a:cs typeface="Times New Roman" panose="02020603050405020304" pitchFamily="18" charset="0"/>
                  </a:rPr>
                  <a:t>InP</a:t>
                </a:r>
                <a:r>
                  <a:rPr lang="en-US" sz="2000" dirty="0" smtClean="0">
                    <a:latin typeface="Times New Roman" panose="02020603050405020304" pitchFamily="18" charset="0"/>
                    <a:cs typeface="Times New Roman" panose="02020603050405020304" pitchFamily="18" charset="0"/>
                  </a:rPr>
                  <a:t>-based material system</a:t>
                </a:r>
              </a:p>
              <a:p>
                <a:pPr marL="457200" indent="-457200">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short carrier lifetime </a:t>
                </a:r>
                <a:r>
                  <a:rPr lang="el-GR" sz="2000" dirty="0" smtClean="0">
                    <a:latin typeface="Times New Roman" panose="02020603050405020304" pitchFamily="18" charset="0"/>
                    <a:cs typeface="Times New Roman" panose="02020603050405020304" pitchFamily="18" charset="0"/>
                  </a:rPr>
                  <a:t>τ</a:t>
                </a:r>
                <a:r>
                  <a:rPr lang="en-US" sz="2000" dirty="0" smtClean="0">
                    <a:latin typeface="Times New Roman" panose="02020603050405020304" pitchFamily="18" charset="0"/>
                    <a:cs typeface="Times New Roman" panose="02020603050405020304" pitchFamily="18" charset="0"/>
                  </a:rPr>
                  <a:t>~1ps -&gt; large J</a:t>
                </a:r>
                <a:r>
                  <a:rPr lang="en-US" sz="2000" baseline="-25000" dirty="0" smtClean="0">
                    <a:latin typeface="Times New Roman" panose="02020603050405020304" pitchFamily="18" charset="0"/>
                    <a:cs typeface="Times New Roman" panose="02020603050405020304" pitchFamily="18" charset="0"/>
                  </a:rPr>
                  <a:t>th</a:t>
                </a:r>
                <a:r>
                  <a:rPr lang="en-US" sz="2000" dirty="0" smtClean="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e∙n</a:t>
                </a:r>
                <a:r>
                  <a:rPr lang="en-US" sz="2000" baseline="-25000" dirty="0" err="1" smtClean="0">
                    <a:latin typeface="Times New Roman" panose="02020603050405020304" pitchFamily="18" charset="0"/>
                    <a:cs typeface="Times New Roman" panose="02020603050405020304" pitchFamily="18" charset="0"/>
                  </a:rPr>
                  <a:t>th</a:t>
                </a:r>
                <a:r>
                  <a:rPr lang="en-US" sz="2000" dirty="0" smtClean="0">
                    <a:latin typeface="Times New Roman" panose="02020603050405020304" pitchFamily="18" charset="0"/>
                    <a:cs typeface="Times New Roman" panose="02020603050405020304" pitchFamily="18" charset="0"/>
                  </a:rPr>
                  <a:t>/</a:t>
                </a:r>
                <a:r>
                  <a:rPr lang="el-GR" sz="2000" dirty="0">
                    <a:latin typeface="Times New Roman" panose="02020603050405020304" pitchFamily="18" charset="0"/>
                    <a:cs typeface="Times New Roman" panose="02020603050405020304" pitchFamily="18" charset="0"/>
                  </a:rPr>
                  <a:t> </a:t>
                </a:r>
                <a:r>
                  <a:rPr lang="el-GR" sz="2000" dirty="0" smtClean="0">
                    <a:latin typeface="Times New Roman" panose="02020603050405020304" pitchFamily="18" charset="0"/>
                    <a:cs typeface="Times New Roman" panose="02020603050405020304" pitchFamily="18" charset="0"/>
                  </a:rPr>
                  <a:t>τ</a:t>
                </a:r>
                <a:r>
                  <a:rPr lang="en-US" sz="2000" dirty="0" smtClean="0">
                    <a:latin typeface="Times New Roman" panose="02020603050405020304" pitchFamily="18" charset="0"/>
                    <a:cs typeface="Times New Roman" panose="02020603050405020304" pitchFamily="18" charset="0"/>
                  </a:rPr>
                  <a:t>)</a:t>
                </a:r>
                <a:endParaRPr lang="en-US" sz="2000" baseline="-25000" dirty="0" smtClean="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2000" dirty="0" smtClean="0">
                    <a:solidFill>
                      <a:srgbClr val="FF0000"/>
                    </a:solidFill>
                    <a:latin typeface="Times New Roman" panose="02020603050405020304" pitchFamily="18" charset="0"/>
                    <a:cs typeface="Times New Roman" panose="02020603050405020304" pitchFamily="18" charset="0"/>
                  </a:rPr>
                  <a:t>cascade</a:t>
                </a:r>
                <a:r>
                  <a:rPr lang="en-US" sz="2000" dirty="0" smtClean="0">
                    <a:latin typeface="Times New Roman" panose="02020603050405020304" pitchFamily="18" charset="0"/>
                    <a:cs typeface="Times New Roman" panose="02020603050405020304" pitchFamily="18" charset="0"/>
                  </a:rPr>
                  <a:t> structure to increase </a:t>
                </a:r>
                <a:r>
                  <a:rPr lang="el-GR" sz="2000" dirty="0" smtClean="0">
                    <a:latin typeface="Times New Roman" panose="02020603050405020304" pitchFamily="18" charset="0"/>
                    <a:cs typeface="Times New Roman" panose="02020603050405020304" pitchFamily="18" charset="0"/>
                  </a:rPr>
                  <a:t>Γ</a:t>
                </a:r>
                <a:r>
                  <a:rPr lang="en-US" sz="2000" dirty="0" smtClean="0">
                    <a:latin typeface="Times New Roman" panose="02020603050405020304" pitchFamily="18" charset="0"/>
                    <a:cs typeface="Times New Roman" panose="02020603050405020304" pitchFamily="18" charset="0"/>
                  </a:rPr>
                  <a:t> -&gt; reduce n</a:t>
                </a:r>
                <a:r>
                  <a:rPr lang="en-US" sz="2000" baseline="-25000" dirty="0" smtClean="0">
                    <a:latin typeface="Times New Roman" panose="02020603050405020304" pitchFamily="18" charset="0"/>
                    <a:cs typeface="Times New Roman" panose="02020603050405020304" pitchFamily="18" charset="0"/>
                  </a:rPr>
                  <a:t>th</a:t>
                </a:r>
                <a:endParaRPr lang="en-US" sz="2000" dirty="0" smtClean="0">
                  <a:latin typeface="Times New Roman" panose="02020603050405020304" pitchFamily="18" charset="0"/>
                  <a:cs typeface="Times New Roman" panose="02020603050405020304" pitchFamily="18" charset="0"/>
                </a:endParaRPr>
              </a:p>
              <a:p>
                <a:pPr marL="457200" indent="-457200">
                  <a:buFont typeface="+mj-lt"/>
                  <a:buAutoNum type="alphaLcParenR" startAt="3"/>
                </a:pPr>
                <a:r>
                  <a:rPr lang="en-US" sz="2400" b="1" dirty="0" smtClean="0">
                    <a:latin typeface="Times New Roman" panose="02020603050405020304" pitchFamily="18" charset="0"/>
                    <a:cs typeface="Times New Roman" panose="02020603050405020304" pitchFamily="18" charset="0"/>
                  </a:rPr>
                  <a:t>Interband Cascade (IC) lasers</a:t>
                </a:r>
              </a:p>
              <a:p>
                <a:pPr marL="457200" indent="-457200">
                  <a:buFont typeface="Wingdings" panose="05000000000000000000" pitchFamily="2" charset="2"/>
                  <a:buChar char="Ø"/>
                </a:pPr>
                <a:r>
                  <a:rPr lang="en-US" sz="2000" dirty="0" smtClean="0">
                    <a:solidFill>
                      <a:srgbClr val="FF0000"/>
                    </a:solidFill>
                    <a:latin typeface="Times New Roman" panose="02020603050405020304" pitchFamily="18" charset="0"/>
                    <a:cs typeface="Times New Roman" panose="02020603050405020304" pitchFamily="18" charset="0"/>
                  </a:rPr>
                  <a:t>a hybrid </a:t>
                </a:r>
                <a:r>
                  <a:rPr lang="en-US" sz="2000" dirty="0" smtClean="0">
                    <a:latin typeface="Times New Roman" panose="02020603050405020304" pitchFamily="18" charset="0"/>
                    <a:cs typeface="Times New Roman" panose="02020603050405020304" pitchFamily="18" charset="0"/>
                  </a:rPr>
                  <a:t>of the previous two</a:t>
                </a:r>
              </a:p>
              <a:p>
                <a:pPr marL="457200" indent="-457200">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type-II broken-gap QWs for carrier recycling</a:t>
                </a:r>
              </a:p>
              <a:p>
                <a:pPr marL="457200" indent="-457200">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large band offset for decent carrier confinement</a:t>
                </a:r>
              </a:p>
              <a:p>
                <a:pPr marL="457200" indent="-457200">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reduced Auger recombination</a:t>
                </a:r>
                <a:endParaRPr lang="en-US" sz="2000" dirty="0">
                  <a:latin typeface="Times New Roman" panose="02020603050405020304" pitchFamily="18" charset="0"/>
                  <a:cs typeface="Times New Roman" panose="020206030504050203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505200" y="1143000"/>
                <a:ext cx="5617435" cy="4893647"/>
              </a:xfrm>
              <a:prstGeom prst="rect">
                <a:avLst/>
              </a:prstGeom>
              <a:blipFill rotWithShape="1">
                <a:blip r:embed="rId4"/>
                <a:stretch>
                  <a:fillRect l="-1412" t="-998" r="-326" b="-1247"/>
                </a:stretch>
              </a:blipFill>
            </p:spPr>
            <p:txBody>
              <a:bodyPr/>
              <a:lstStyle/>
              <a:p>
                <a:r>
                  <a:rPr lang="en-US">
                    <a:noFill/>
                  </a:rPr>
                  <a:t> </a:t>
                </a:r>
              </a:p>
            </p:txBody>
          </p:sp>
        </mc:Fallback>
      </mc:AlternateContent>
      <p:sp>
        <p:nvSpPr>
          <p:cNvPr id="5" name="Rectangle 4"/>
          <p:cNvSpPr/>
          <p:nvPr/>
        </p:nvSpPr>
        <p:spPr>
          <a:xfrm>
            <a:off x="0" y="6488668"/>
            <a:ext cx="4558236" cy="369332"/>
          </a:xfrm>
          <a:prstGeom prst="rect">
            <a:avLst/>
          </a:prstGeom>
        </p:spPr>
        <p:txBody>
          <a:bodyPr wrap="none">
            <a:spAutoFit/>
          </a:bodyPr>
          <a:lstStyle/>
          <a:p>
            <a:r>
              <a:rPr lang="en-US" dirty="0"/>
              <a:t>http://www.nature.com/articles/ncomms1595</a:t>
            </a:r>
          </a:p>
        </p:txBody>
      </p:sp>
    </p:spTree>
    <p:extLst>
      <p:ext uri="{BB962C8B-B14F-4D97-AF65-F5344CB8AC3E}">
        <p14:creationId xmlns:p14="http://schemas.microsoft.com/office/powerpoint/2010/main" val="305034794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304800" y="1215985"/>
            <a:ext cx="7924800" cy="738664"/>
          </a:xfrm>
          <a:prstGeom prst="rect">
            <a:avLst/>
          </a:prstGeom>
          <a:noFill/>
        </p:spPr>
        <p:txBody>
          <a:bodyPr wrap="square" rtlCol="0">
            <a:spAutoFit/>
          </a:bodyPr>
          <a:lstStyle/>
          <a:p>
            <a:pPr marL="342900" indent="-342900">
              <a:buFont typeface="Arial"/>
              <a:buChar char="•"/>
            </a:pPr>
            <a:r>
              <a:rPr lang="en-US" sz="2400" dirty="0" smtClean="0">
                <a:latin typeface="Times New Roman" panose="02020603050405020304" pitchFamily="18" charset="0"/>
                <a:cs typeface="Times New Roman" panose="02020603050405020304" pitchFamily="18" charset="0"/>
              </a:rPr>
              <a:t>not interested in quantum mechanics? use a </a:t>
            </a:r>
            <a:r>
              <a:rPr lang="en-US" sz="2400" b="1" dirty="0" smtClean="0">
                <a:latin typeface="Times New Roman" panose="02020603050405020304" pitchFamily="18" charset="0"/>
                <a:cs typeface="Times New Roman" panose="02020603050405020304" pitchFamily="18" charset="0"/>
              </a:rPr>
              <a:t>circuit model</a:t>
            </a:r>
            <a:r>
              <a:rPr lang="en-US" sz="2400" dirty="0" smtClean="0">
                <a:latin typeface="Times New Roman" panose="02020603050405020304" pitchFamily="18" charset="0"/>
                <a:cs typeface="Times New Roman" panose="02020603050405020304" pitchFamily="18" charset="0"/>
              </a:rPr>
              <a:t>.</a:t>
            </a:r>
            <a:endParaRPr lang="en-US" sz="2000" dirty="0" smtClean="0">
              <a:latin typeface="Times New Roman" panose="02020603050405020304" pitchFamily="18" charset="0"/>
              <a:cs typeface="Times New Roman" panose="02020603050405020304" pitchFamily="18" charset="0"/>
            </a:endParaRPr>
          </a:p>
          <a:p>
            <a:endParaRPr lang="en-US" dirty="0"/>
          </a:p>
        </p:txBody>
      </p:sp>
      <p:sp>
        <p:nvSpPr>
          <p:cNvPr id="2" name="Title 1"/>
          <p:cNvSpPr>
            <a:spLocks noGrp="1"/>
          </p:cNvSpPr>
          <p:nvPr>
            <p:ph type="title"/>
          </p:nvPr>
        </p:nvSpPr>
        <p:spPr>
          <a:xfrm>
            <a:off x="304800" y="76200"/>
            <a:ext cx="8610600" cy="990600"/>
          </a:xfrm>
        </p:spPr>
        <p:txBody>
          <a:bodyPr>
            <a:normAutofit/>
          </a:bodyPr>
          <a:lstStyle/>
          <a:p>
            <a:r>
              <a:rPr lang="en-US" sz="3600" dirty="0" smtClean="0"/>
              <a:t>IC laser is a </a:t>
            </a:r>
            <a:r>
              <a:rPr lang="en-US" sz="3600" dirty="0" smtClean="0"/>
              <a:t>remix</a:t>
            </a:r>
            <a:endParaRPr lang="en-US" sz="3100"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902117"/>
            <a:ext cx="3505199" cy="299547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a:p>
        </p:txBody>
      </p:sp>
      <p:graphicFrame>
        <p:nvGraphicFramePr>
          <p:cNvPr id="14" name="Table 13"/>
          <p:cNvGraphicFramePr>
            <a:graphicFrameLocks noGrp="1"/>
          </p:cNvGraphicFramePr>
          <p:nvPr>
            <p:extLst>
              <p:ext uri="{D42A27DB-BD31-4B8C-83A1-F6EECF244321}">
                <p14:modId xmlns:p14="http://schemas.microsoft.com/office/powerpoint/2010/main" val="4292020086"/>
              </p:ext>
            </p:extLst>
          </p:nvPr>
        </p:nvGraphicFramePr>
        <p:xfrm>
          <a:off x="4114800" y="1968856"/>
          <a:ext cx="4572001" cy="1371600"/>
        </p:xfrm>
        <a:graphic>
          <a:graphicData uri="http://schemas.openxmlformats.org/drawingml/2006/table">
            <a:tbl>
              <a:tblPr firstRow="1" bandRow="1">
                <a:tableStyleId>{5C22544A-7EE6-4342-B048-85BDC9FD1C3A}</a:tableStyleId>
              </a:tblPr>
              <a:tblGrid>
                <a:gridCol w="381000"/>
                <a:gridCol w="1400776"/>
                <a:gridCol w="1316965"/>
                <a:gridCol w="1473260"/>
              </a:tblGrid>
              <a:tr h="370840">
                <a:tc>
                  <a:txBody>
                    <a:bodyPr/>
                    <a:lstStyle/>
                    <a:p>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type</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equivalent circuit</a:t>
                      </a:r>
                    </a:p>
                  </a:txBody>
                  <a:tcPr/>
                </a:tc>
                <a:tc>
                  <a:txBody>
                    <a:bodyPr/>
                    <a:lstStyle/>
                    <a:p>
                      <a:pPr algn="ctr"/>
                      <a:r>
                        <a:rPr lang="en-US" sz="1600" dirty="0" smtClean="0">
                          <a:latin typeface="Times New Roman" panose="02020603050405020304" pitchFamily="18" charset="0"/>
                          <a:cs typeface="Times New Roman" panose="02020603050405020304" pitchFamily="18" charset="0"/>
                        </a:rPr>
                        <a:t>key</a:t>
                      </a:r>
                      <a:r>
                        <a:rPr lang="en-US" sz="1600" baseline="0" dirty="0" smtClean="0">
                          <a:latin typeface="Times New Roman" panose="02020603050405020304" pitchFamily="18" charset="0"/>
                          <a:cs typeface="Times New Roman" panose="02020603050405020304" pitchFamily="18" charset="0"/>
                        </a:rPr>
                        <a:t> difference</a:t>
                      </a:r>
                      <a:endParaRPr lang="en-US" sz="1600" dirty="0">
                        <a:latin typeface="Times New Roman" panose="02020603050405020304" pitchFamily="18" charset="0"/>
                        <a:cs typeface="Times New Roman" panose="02020603050405020304" pitchFamily="18" charset="0"/>
                      </a:endParaRPr>
                    </a:p>
                  </a:txBody>
                  <a:tcPr/>
                </a:tc>
              </a:tr>
              <a:tr h="370840">
                <a:tc>
                  <a:txBody>
                    <a:bodyPr/>
                    <a:lstStyle/>
                    <a:p>
                      <a:r>
                        <a:rPr lang="en-US" sz="2000" dirty="0" smtClean="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MQW</a:t>
                      </a:r>
                      <a:r>
                        <a:rPr lang="en-US" sz="2000" baseline="0" dirty="0" smtClean="0">
                          <a:latin typeface="Times New Roman" panose="02020603050405020304" pitchFamily="18" charset="0"/>
                          <a:cs typeface="Times New Roman" panose="02020603050405020304" pitchFamily="18" charset="0"/>
                        </a:rPr>
                        <a:t> laser</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in parallel </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low voltage </a:t>
                      </a:r>
                      <a:endParaRPr lang="en-US" sz="2000" dirty="0">
                        <a:latin typeface="Times New Roman" panose="02020603050405020304" pitchFamily="18" charset="0"/>
                        <a:cs typeface="Times New Roman" panose="02020603050405020304" pitchFamily="18" charset="0"/>
                      </a:endParaRPr>
                    </a:p>
                  </a:txBody>
                  <a:tcPr/>
                </a:tc>
              </a:tr>
              <a:tr h="370840">
                <a:tc>
                  <a:txBody>
                    <a:bodyPr/>
                    <a:lstStyle/>
                    <a:p>
                      <a:r>
                        <a:rPr lang="en-US" sz="2000" dirty="0" smtClean="0">
                          <a:latin typeface="Times New Roman" panose="02020603050405020304" pitchFamily="18" charset="0"/>
                          <a:cs typeface="Times New Roman" panose="02020603050405020304" pitchFamily="18" charset="0"/>
                        </a:rPr>
                        <a:t>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IC laser</a:t>
                      </a:r>
                      <a:endParaRPr lang="en-US" sz="2000"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smtClean="0">
                          <a:solidFill>
                            <a:schemeClr val="tx2"/>
                          </a:solidFill>
                          <a:latin typeface="Times New Roman" panose="02020603050405020304" pitchFamily="18" charset="0"/>
                          <a:cs typeface="Times New Roman" panose="02020603050405020304" pitchFamily="18" charset="0"/>
                        </a:rPr>
                        <a:t>in series</a:t>
                      </a:r>
                    </a:p>
                  </a:txBody>
                  <a:tcPr/>
                </a:tc>
                <a:tc>
                  <a:txBody>
                    <a:bodyPr/>
                    <a:lstStyle/>
                    <a:p>
                      <a:r>
                        <a:rPr lang="en-US" sz="2000" b="1" dirty="0" smtClean="0">
                          <a:solidFill>
                            <a:srgbClr val="FF0000"/>
                          </a:solidFill>
                          <a:latin typeface="Times New Roman" panose="02020603050405020304" pitchFamily="18" charset="0"/>
                          <a:cs typeface="Times New Roman" panose="02020603050405020304" pitchFamily="18" charset="0"/>
                        </a:rPr>
                        <a:t>low current</a:t>
                      </a:r>
                      <a:endParaRPr lang="en-US" sz="2000" dirty="0">
                        <a:latin typeface="Times New Roman" panose="02020603050405020304" pitchFamily="18" charset="0"/>
                        <a:cs typeface="Times New Roman" panose="02020603050405020304" pitchFamily="18" charset="0"/>
                      </a:endParaRPr>
                    </a:p>
                  </a:txBody>
                  <a:tcPr/>
                </a:tc>
              </a:tr>
            </a:tbl>
          </a:graphicData>
        </a:graphic>
      </p:graphicFrame>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4478" y="3599358"/>
            <a:ext cx="3837122" cy="2737310"/>
          </a:xfrm>
          <a:prstGeom prst="rect">
            <a:avLst/>
          </a:prstGeom>
        </p:spPr>
      </p:pic>
      <p:graphicFrame>
        <p:nvGraphicFramePr>
          <p:cNvPr id="7" name="Object 6"/>
          <p:cNvGraphicFramePr>
            <a:graphicFrameLocks noChangeAspect="1"/>
          </p:cNvGraphicFramePr>
          <p:nvPr>
            <p:extLst>
              <p:ext uri="{D42A27DB-BD31-4B8C-83A1-F6EECF244321}">
                <p14:modId xmlns:p14="http://schemas.microsoft.com/office/powerpoint/2010/main" val="2419497870"/>
              </p:ext>
            </p:extLst>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spid="_x0000_s2100" name="Equation" r:id="rId6" imgW="114300" imgH="165100" progId="Equation.3">
                  <p:embed/>
                </p:oleObj>
              </mc:Choice>
              <mc:Fallback>
                <p:oleObj name="Equation" r:id="rId6" imgW="114300" imgH="165100" progId="Equation.3">
                  <p:embed/>
                  <p:pic>
                    <p:nvPicPr>
                      <p:cNvPr id="0" name=""/>
                      <p:cNvPicPr/>
                      <p:nvPr/>
                    </p:nvPicPr>
                    <p:blipFill>
                      <a:blip r:embed="rId7"/>
                      <a:stretch>
                        <a:fillRect/>
                      </a:stretch>
                    </p:blipFill>
                    <p:spPr>
                      <a:xfrm>
                        <a:off x="4514850" y="3346450"/>
                        <a:ext cx="114300" cy="165100"/>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2126809027"/>
              </p:ext>
            </p:extLst>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spid="_x0000_s2101" name="Equation" r:id="rId8" imgW="114300" imgH="165100" progId="Equation.3">
                  <p:embed/>
                </p:oleObj>
              </mc:Choice>
              <mc:Fallback>
                <p:oleObj name="Equation" r:id="rId8" imgW="114300" imgH="165100" progId="Equation.3">
                  <p:embed/>
                  <p:pic>
                    <p:nvPicPr>
                      <p:cNvPr id="0" name=""/>
                      <p:cNvPicPr/>
                      <p:nvPr/>
                    </p:nvPicPr>
                    <p:blipFill>
                      <a:blip r:embed="rId9"/>
                      <a:stretch>
                        <a:fillRect/>
                      </a:stretch>
                    </p:blipFill>
                    <p:spPr>
                      <a:xfrm>
                        <a:off x="4514850" y="3346450"/>
                        <a:ext cx="114300" cy="165100"/>
                      </a:xfrm>
                      <a:prstGeom prst="rect">
                        <a:avLst/>
                      </a:prstGeom>
                    </p:spPr>
                  </p:pic>
                </p:oleObj>
              </mc:Fallback>
            </mc:AlternateContent>
          </a:graphicData>
        </a:graphic>
      </p:graphicFrame>
      <p:sp>
        <p:nvSpPr>
          <p:cNvPr id="11" name="TextBox 10"/>
          <p:cNvSpPr txBox="1"/>
          <p:nvPr/>
        </p:nvSpPr>
        <p:spPr>
          <a:xfrm>
            <a:off x="152400" y="5248870"/>
            <a:ext cx="4860626" cy="923330"/>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Similar to power transmission line:</a:t>
            </a:r>
          </a:p>
          <a:p>
            <a:r>
              <a:rPr lang="en-US" dirty="0" smtClean="0">
                <a:latin typeface="Times New Roman" panose="02020603050405020304" pitchFamily="18" charset="0"/>
                <a:cs typeface="Times New Roman" panose="02020603050405020304" pitchFamily="18" charset="0"/>
              </a:rPr>
              <a:t>(higher voltage, </a:t>
            </a:r>
            <a:r>
              <a:rPr lang="en-US" dirty="0" smtClean="0">
                <a:solidFill>
                  <a:srgbClr val="FF0000"/>
                </a:solidFill>
                <a:latin typeface="Times New Roman" panose="02020603050405020304" pitchFamily="18" charset="0"/>
                <a:cs typeface="Times New Roman" panose="02020603050405020304" pitchFamily="18" charset="0"/>
              </a:rPr>
              <a:t>lower current</a:t>
            </a:r>
            <a:r>
              <a:rPr lang="en-US" dirty="0" smtClean="0">
                <a:latin typeface="Times New Roman" panose="02020603050405020304" pitchFamily="18" charset="0"/>
                <a:cs typeface="Times New Roman" panose="02020603050405020304" pitchFamily="18" charset="0"/>
              </a:rPr>
              <a:t>)-&gt; lower </a:t>
            </a:r>
            <a:r>
              <a:rPr lang="en-US" dirty="0" err="1" smtClean="0">
                <a:latin typeface="Times New Roman" panose="02020603050405020304" pitchFamily="18" charset="0"/>
                <a:cs typeface="Times New Roman" panose="02020603050405020304" pitchFamily="18" charset="0"/>
              </a:rPr>
              <a:t>ohmic</a:t>
            </a:r>
            <a:r>
              <a:rPr lang="en-US" dirty="0" smtClean="0">
                <a:latin typeface="Times New Roman" panose="02020603050405020304" pitchFamily="18" charset="0"/>
                <a:cs typeface="Times New Roman" panose="02020603050405020304" pitchFamily="18" charset="0"/>
              </a:rPr>
              <a:t> loss</a:t>
            </a:r>
          </a:p>
          <a:p>
            <a:endParaRPr lang="en-US" dirty="0"/>
          </a:p>
        </p:txBody>
      </p:sp>
    </p:spTree>
    <p:extLst>
      <p:ext uri="{BB962C8B-B14F-4D97-AF65-F5344CB8AC3E}">
        <p14:creationId xmlns:p14="http://schemas.microsoft.com/office/powerpoint/2010/main" val="891767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IC laser is picked by NASA?</a:t>
            </a:r>
            <a:endParaRPr lang="en-US" dirty="0"/>
          </a:p>
        </p:txBody>
      </p:sp>
      <p:sp>
        <p:nvSpPr>
          <p:cNvPr id="3" name="Content Placeholder 2"/>
          <p:cNvSpPr>
            <a:spLocks noGrp="1"/>
          </p:cNvSpPr>
          <p:nvPr>
            <p:ph idx="1"/>
          </p:nvPr>
        </p:nvSpPr>
        <p:spPr>
          <a:xfrm>
            <a:off x="228600" y="1600200"/>
            <a:ext cx="8382000" cy="4525963"/>
          </a:xfrm>
        </p:spPr>
        <p:txBody>
          <a:bodyPr>
            <a:normAutofit/>
          </a:bodyPr>
          <a:lstStyle/>
          <a:p>
            <a:r>
              <a:rPr lang="en-US" dirty="0" smtClean="0"/>
              <a:t>It is extremely energy efficient! Required minimum input power is only 1/10 of competing laser technology (i.e., QC laser)</a:t>
            </a:r>
          </a:p>
          <a:p>
            <a:r>
              <a:rPr lang="en-US" dirty="0" smtClean="0"/>
              <a:t>State-of-the-art IC laser only needs 0.2 W.</a:t>
            </a:r>
          </a:p>
          <a:p>
            <a:r>
              <a:rPr lang="en-US" dirty="0" err="1"/>
              <a:t>i</a:t>
            </a:r>
            <a:r>
              <a:rPr lang="en-US" dirty="0" err="1" smtClean="0"/>
              <a:t>phone</a:t>
            </a:r>
            <a:r>
              <a:rPr lang="en-US" dirty="0" smtClean="0"/>
              <a:t> 6 battery (10.5 </a:t>
            </a:r>
            <a:r>
              <a:rPr lang="en-US" dirty="0" err="1" smtClean="0"/>
              <a:t>Wh</a:t>
            </a:r>
            <a:r>
              <a:rPr lang="en-US" dirty="0" smtClean="0"/>
              <a:t>) can power a IC laser to work for ~50 continuous hours.</a:t>
            </a:r>
          </a:p>
          <a:p>
            <a:r>
              <a:rPr lang="en-US" dirty="0" smtClean="0"/>
              <a:t>Curiosity uses nuclear battery (thermal -&gt; electricity), no solar panel due to dust &amp; shade.</a:t>
            </a:r>
            <a:endParaRPr lang="en-US" dirty="0"/>
          </a:p>
        </p:txBody>
      </p:sp>
    </p:spTree>
    <p:extLst>
      <p:ext uri="{BB962C8B-B14F-4D97-AF65-F5344CB8AC3E}">
        <p14:creationId xmlns:p14="http://schemas.microsoft.com/office/powerpoint/2010/main" val="49629883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Remix apply to blue LED</a:t>
            </a:r>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600" y="1447800"/>
            <a:ext cx="8432800" cy="1212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454" y="2895600"/>
            <a:ext cx="8781097"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9625299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8229600" cy="1143000"/>
          </a:xfrm>
        </p:spPr>
        <p:txBody>
          <a:bodyPr>
            <a:normAutofit/>
          </a:bodyPr>
          <a:lstStyle/>
          <a:p>
            <a:r>
              <a:rPr lang="en-US" sz="3600" dirty="0" smtClean="0">
                <a:latin typeface="Times New Roman" panose="02020603050405020304" pitchFamily="18" charset="0"/>
                <a:cs typeface="Times New Roman" panose="02020603050405020304" pitchFamily="18" charset="0"/>
              </a:rPr>
              <a:t>Real device &amp; testing set-up</a:t>
            </a:r>
            <a:endParaRPr lang="en-US" sz="3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15</a:t>
            </a:fld>
            <a:endParaRPr lang="en-US"/>
          </a:p>
        </p:txBody>
      </p:sp>
      <p:grpSp>
        <p:nvGrpSpPr>
          <p:cNvPr id="39" name="Group 38"/>
          <p:cNvGrpSpPr/>
          <p:nvPr/>
        </p:nvGrpSpPr>
        <p:grpSpPr>
          <a:xfrm>
            <a:off x="489228" y="3886200"/>
            <a:ext cx="4249165" cy="2951455"/>
            <a:chOff x="489228" y="2799924"/>
            <a:chExt cx="4249165" cy="2951455"/>
          </a:xfrm>
        </p:grpSpPr>
        <p:pic>
          <p:nvPicPr>
            <p:cNvPr id="14" name="Picture 2" descr="C:\_work\_OU PhD Research\DFB\DFB SEM\20150122-DFB-Unnounted-Mounted\20150122-29-E.tif"/>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
                      </a14:imgEffect>
                    </a14:imgLayer>
                  </a14:imgProps>
                </a:ext>
                <a:ext uri="{28A0092B-C50C-407E-A947-70E740481C1C}">
                  <a14:useLocalDpi xmlns:a14="http://schemas.microsoft.com/office/drawing/2010/main" val="0"/>
                </a:ext>
              </a:extLst>
            </a:blip>
            <a:srcRect l="292" t="35413" r="44322" b="13245"/>
            <a:stretch/>
          </p:blipFill>
          <p:spPr bwMode="auto">
            <a:xfrm>
              <a:off x="521188" y="2819400"/>
              <a:ext cx="4217205" cy="293197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1939636" y="4989633"/>
              <a:ext cx="1589281" cy="369332"/>
            </a:xfrm>
            <a:prstGeom prst="rect">
              <a:avLst/>
            </a:prstGeom>
            <a:noFill/>
          </p:spPr>
          <p:txBody>
            <a:bodyPr wrap="none" rtlCol="0">
              <a:spAutoFit/>
            </a:bodyPr>
            <a:lstStyle/>
            <a:p>
              <a:r>
                <a:rPr lang="en-US" dirty="0" smtClean="0">
                  <a:solidFill>
                    <a:schemeClr val="bg1"/>
                  </a:solidFill>
                  <a:latin typeface="Times New Roman" panose="02020603050405020304" pitchFamily="18" charset="0"/>
                  <a:cs typeface="Times New Roman" panose="02020603050405020304" pitchFamily="18" charset="0"/>
                </a:rPr>
                <a:t>Cascade stages</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19" name="TextBox 18"/>
            <p:cNvSpPr txBox="1"/>
            <p:nvPr/>
          </p:nvSpPr>
          <p:spPr>
            <a:xfrm>
              <a:off x="2236190" y="4294414"/>
              <a:ext cx="1188082" cy="369332"/>
            </a:xfrm>
            <a:prstGeom prst="rect">
              <a:avLst/>
            </a:prstGeom>
            <a:noFill/>
          </p:spPr>
          <p:txBody>
            <a:bodyPr wrap="none" rtlCol="0">
              <a:spAutoFit/>
            </a:bodyPr>
            <a:lstStyle/>
            <a:p>
              <a:r>
                <a:rPr lang="en-US" dirty="0" smtClean="0">
                  <a:solidFill>
                    <a:schemeClr val="bg1"/>
                  </a:solidFill>
                  <a:latin typeface="Times New Roman" panose="02020603050405020304" pitchFamily="18" charset="0"/>
                  <a:cs typeface="Times New Roman" panose="02020603050405020304" pitchFamily="18" charset="0"/>
                </a:rPr>
                <a:t>Top spacer</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20" name="TextBox 19"/>
            <p:cNvSpPr txBox="1"/>
            <p:nvPr/>
          </p:nvSpPr>
          <p:spPr>
            <a:xfrm>
              <a:off x="1960418" y="5345668"/>
              <a:ext cx="1524776" cy="369332"/>
            </a:xfrm>
            <a:prstGeom prst="rect">
              <a:avLst/>
            </a:prstGeom>
            <a:noFill/>
          </p:spPr>
          <p:txBody>
            <a:bodyPr wrap="none" rtlCol="0">
              <a:spAutoFit/>
            </a:bodyPr>
            <a:lstStyle/>
            <a:p>
              <a:r>
                <a:rPr lang="en-US" dirty="0" smtClean="0">
                  <a:solidFill>
                    <a:schemeClr val="bg1"/>
                  </a:solidFill>
                  <a:latin typeface="Times New Roman" panose="02020603050405020304" pitchFamily="18" charset="0"/>
                  <a:cs typeface="Times New Roman" panose="02020603050405020304" pitchFamily="18" charset="0"/>
                </a:rPr>
                <a:t>Bottom spacer</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30" name="TextBox 29"/>
            <p:cNvSpPr txBox="1"/>
            <p:nvPr/>
          </p:nvSpPr>
          <p:spPr>
            <a:xfrm>
              <a:off x="3956858" y="5269468"/>
              <a:ext cx="679130" cy="369332"/>
            </a:xfrm>
            <a:prstGeom prst="rect">
              <a:avLst/>
            </a:prstGeom>
            <a:noFill/>
          </p:spPr>
          <p:txBody>
            <a:bodyPr wrap="none" rtlCol="0">
              <a:spAutoFit/>
            </a:bodyPr>
            <a:lstStyle/>
            <a:p>
              <a:r>
                <a:rPr lang="en-US" dirty="0" smtClean="0">
                  <a:solidFill>
                    <a:schemeClr val="bg1"/>
                  </a:solidFill>
                  <a:latin typeface="Times New Roman" panose="02020603050405020304" pitchFamily="18" charset="0"/>
                  <a:cs typeface="Times New Roman" panose="02020603050405020304" pitchFamily="18" charset="0"/>
                </a:rPr>
                <a:t>1 </a:t>
              </a:r>
              <a:r>
                <a:rPr lang="el-GR" dirty="0" smtClean="0">
                  <a:solidFill>
                    <a:schemeClr val="bg1"/>
                  </a:solidFill>
                  <a:latin typeface="Times New Roman" panose="02020603050405020304" pitchFamily="18" charset="0"/>
                  <a:cs typeface="Times New Roman" panose="02020603050405020304" pitchFamily="18" charset="0"/>
                </a:rPr>
                <a:t>μ</a:t>
              </a:r>
              <a:r>
                <a:rPr lang="en-US" dirty="0" smtClean="0">
                  <a:solidFill>
                    <a:schemeClr val="bg1"/>
                  </a:solidFill>
                  <a:latin typeface="Times New Roman" panose="02020603050405020304" pitchFamily="18" charset="0"/>
                  <a:cs typeface="Times New Roman" panose="02020603050405020304" pitchFamily="18" charset="0"/>
                </a:rPr>
                <a:t>m</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33" name="TextBox 32"/>
            <p:cNvSpPr txBox="1"/>
            <p:nvPr/>
          </p:nvSpPr>
          <p:spPr>
            <a:xfrm>
              <a:off x="489228" y="2799924"/>
              <a:ext cx="633507" cy="646331"/>
            </a:xfrm>
            <a:prstGeom prst="rect">
              <a:avLst/>
            </a:prstGeom>
            <a:noFill/>
          </p:spPr>
          <p:txBody>
            <a:bodyPr wrap="none" rtlCol="0">
              <a:spAutoFit/>
            </a:bodyPr>
            <a:lstStyle/>
            <a:p>
              <a:r>
                <a:rPr lang="en-US" dirty="0" smtClean="0">
                  <a:solidFill>
                    <a:schemeClr val="bg1"/>
                  </a:solidFill>
                  <a:latin typeface="Times New Roman" panose="02020603050405020304" pitchFamily="18" charset="0"/>
                  <a:cs typeface="Times New Roman" panose="02020603050405020304" pitchFamily="18" charset="0"/>
                </a:rPr>
                <a:t>Side</a:t>
              </a:r>
            </a:p>
            <a:p>
              <a:r>
                <a:rPr lang="en-US" dirty="0" smtClean="0">
                  <a:solidFill>
                    <a:schemeClr val="bg1"/>
                  </a:solidFill>
                  <a:latin typeface="Times New Roman" panose="02020603050405020304" pitchFamily="18" charset="0"/>
                  <a:cs typeface="Times New Roman" panose="02020603050405020304" pitchFamily="18" charset="0"/>
                </a:rPr>
                <a:t>view</a:t>
              </a:r>
              <a:endParaRPr lang="en-US" dirty="0">
                <a:solidFill>
                  <a:schemeClr val="bg1"/>
                </a:solidFill>
                <a:latin typeface="Times New Roman" panose="02020603050405020304" pitchFamily="18" charset="0"/>
                <a:cs typeface="Times New Roman" panose="02020603050405020304" pitchFamily="18" charset="0"/>
              </a:endParaRPr>
            </a:p>
          </p:txBody>
        </p:sp>
        <p:cxnSp>
          <p:nvCxnSpPr>
            <p:cNvPr id="12" name="Straight Connector 11"/>
            <p:cNvCxnSpPr/>
            <p:nvPr/>
          </p:nvCxnSpPr>
          <p:spPr>
            <a:xfrm>
              <a:off x="3999237" y="5638800"/>
              <a:ext cx="5943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533400" y="865068"/>
            <a:ext cx="4206240" cy="2950029"/>
            <a:chOff x="4800600" y="2819400"/>
            <a:chExt cx="4206240" cy="2950029"/>
          </a:xfrm>
        </p:grpSpPr>
        <p:pic>
          <p:nvPicPr>
            <p:cNvPr id="15" name="Picture 3" descr="C:\_work\_OU PhD Research\DFB\DFB SEM\20130729-R087BA-DFB-2H-\B\20130729-R087DFB-2B-S-21.tif"/>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rightnessContrast bright="-7000"/>
                      </a14:imgEffect>
                    </a14:imgLayer>
                  </a14:imgProps>
                </a:ext>
                <a:ext uri="{28A0092B-C50C-407E-A947-70E740481C1C}">
                  <a14:useLocalDpi xmlns:a14="http://schemas.microsoft.com/office/drawing/2010/main" val="0"/>
                </a:ext>
              </a:extLst>
            </a:blip>
            <a:srcRect b="6487"/>
            <a:stretch/>
          </p:blipFill>
          <p:spPr bwMode="auto">
            <a:xfrm>
              <a:off x="4800600" y="2819400"/>
              <a:ext cx="4206240" cy="2950029"/>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rot="20455969">
              <a:off x="4981402" y="4922935"/>
              <a:ext cx="295326" cy="21253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8077200" y="5269468"/>
              <a:ext cx="913118" cy="369332"/>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2</a:t>
              </a:r>
              <a:r>
                <a:rPr lang="en-US" dirty="0" smtClean="0">
                  <a:solidFill>
                    <a:schemeClr val="bg1"/>
                  </a:solidFill>
                  <a:latin typeface="Times New Roman" panose="02020603050405020304" pitchFamily="18" charset="0"/>
                  <a:cs typeface="Times New Roman" panose="02020603050405020304" pitchFamily="18" charset="0"/>
                </a:rPr>
                <a:t>00 </a:t>
              </a:r>
              <a:r>
                <a:rPr lang="el-GR" dirty="0" smtClean="0">
                  <a:solidFill>
                    <a:schemeClr val="bg1"/>
                  </a:solidFill>
                  <a:latin typeface="Times New Roman" panose="02020603050405020304" pitchFamily="18" charset="0"/>
                  <a:cs typeface="Times New Roman" panose="02020603050405020304" pitchFamily="18" charset="0"/>
                </a:rPr>
                <a:t>μ</a:t>
              </a:r>
              <a:r>
                <a:rPr lang="en-US" dirty="0" smtClean="0">
                  <a:solidFill>
                    <a:schemeClr val="bg1"/>
                  </a:solidFill>
                  <a:latin typeface="Times New Roman" panose="02020603050405020304" pitchFamily="18" charset="0"/>
                  <a:cs typeface="Times New Roman" panose="02020603050405020304" pitchFamily="18" charset="0"/>
                </a:rPr>
                <a:t>m</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7" name="TextBox 6"/>
            <p:cNvSpPr txBox="1"/>
            <p:nvPr/>
          </p:nvSpPr>
          <p:spPr>
            <a:xfrm rot="20259486">
              <a:off x="5981900" y="4182286"/>
              <a:ext cx="1229824" cy="369332"/>
            </a:xfrm>
            <a:prstGeom prst="rect">
              <a:avLst/>
            </a:prstGeom>
            <a:noFill/>
          </p:spPr>
          <p:txBody>
            <a:bodyPr wrap="none" rtlCol="0">
              <a:spAutoFit/>
            </a:bodyPr>
            <a:lstStyle/>
            <a:p>
              <a:r>
                <a:rPr lang="en-US" dirty="0" smtClean="0">
                  <a:solidFill>
                    <a:schemeClr val="bg1"/>
                  </a:solidFill>
                  <a:latin typeface="Times New Roman" panose="02020603050405020304" pitchFamily="18" charset="0"/>
                  <a:cs typeface="Times New Roman" panose="02020603050405020304" pitchFamily="18" charset="0"/>
                </a:rPr>
                <a:t>Laser mesa</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8" name="TextBox 7"/>
            <p:cNvSpPr txBox="1"/>
            <p:nvPr/>
          </p:nvSpPr>
          <p:spPr>
            <a:xfrm rot="20259486">
              <a:off x="6477846" y="4536078"/>
              <a:ext cx="830548" cy="369332"/>
            </a:xfrm>
            <a:prstGeom prst="rect">
              <a:avLst/>
            </a:prstGeom>
            <a:noFill/>
          </p:spPr>
          <p:txBody>
            <a:bodyPr wrap="none" rtlCol="0">
              <a:spAutoFit/>
            </a:bodyPr>
            <a:lstStyle/>
            <a:p>
              <a:r>
                <a:rPr lang="en-US" dirty="0" smtClean="0">
                  <a:solidFill>
                    <a:schemeClr val="bg1"/>
                  </a:solidFill>
                  <a:latin typeface="Times New Roman" panose="02020603050405020304" pitchFamily="18" charset="0"/>
                  <a:cs typeface="Times New Roman" panose="02020603050405020304" pitchFamily="18" charset="0"/>
                </a:rPr>
                <a:t>Trench</a:t>
              </a:r>
              <a:endParaRPr lang="en-US" dirty="0">
                <a:solidFill>
                  <a:schemeClr val="bg1"/>
                </a:solidFill>
                <a:latin typeface="Times New Roman" panose="02020603050405020304" pitchFamily="18" charset="0"/>
                <a:cs typeface="Times New Roman" panose="02020603050405020304" pitchFamily="18" charset="0"/>
              </a:endParaRPr>
            </a:p>
          </p:txBody>
        </p:sp>
        <p:cxnSp>
          <p:nvCxnSpPr>
            <p:cNvPr id="13" name="Straight Connector 12"/>
            <p:cNvCxnSpPr/>
            <p:nvPr/>
          </p:nvCxnSpPr>
          <p:spPr>
            <a:xfrm>
              <a:off x="8305800" y="5638800"/>
              <a:ext cx="43586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7" name="Straight Arrow Connector 16"/>
          <p:cNvCxnSpPr/>
          <p:nvPr/>
        </p:nvCxnSpPr>
        <p:spPr>
          <a:xfrm>
            <a:off x="946092" y="3223542"/>
            <a:ext cx="516353" cy="1011839"/>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grpSp>
        <p:nvGrpSpPr>
          <p:cNvPr id="43" name="Group 42"/>
          <p:cNvGrpSpPr/>
          <p:nvPr/>
        </p:nvGrpSpPr>
        <p:grpSpPr>
          <a:xfrm>
            <a:off x="5181600" y="1600200"/>
            <a:ext cx="4191000" cy="5029200"/>
            <a:chOff x="4643438" y="931863"/>
            <a:chExt cx="4329112" cy="5089525"/>
          </a:xfrm>
        </p:grpSpPr>
        <p:grpSp>
          <p:nvGrpSpPr>
            <p:cNvPr id="44" name="Group 247"/>
            <p:cNvGrpSpPr>
              <a:grpSpLocks/>
            </p:cNvGrpSpPr>
            <p:nvPr/>
          </p:nvGrpSpPr>
          <p:grpSpPr bwMode="auto">
            <a:xfrm>
              <a:off x="4643438" y="931863"/>
              <a:ext cx="4329112" cy="5089525"/>
              <a:chOff x="4644008" y="1004576"/>
              <a:chExt cx="4328854" cy="5088720"/>
            </a:xfrm>
          </p:grpSpPr>
          <p:grpSp>
            <p:nvGrpSpPr>
              <p:cNvPr id="49" name="Group 241"/>
              <p:cNvGrpSpPr>
                <a:grpSpLocks/>
              </p:cNvGrpSpPr>
              <p:nvPr/>
            </p:nvGrpSpPr>
            <p:grpSpPr bwMode="auto">
              <a:xfrm>
                <a:off x="4644008" y="1004576"/>
                <a:ext cx="4328854" cy="5088720"/>
                <a:chOff x="971674" y="1031889"/>
                <a:chExt cx="4328854" cy="5088720"/>
              </a:xfrm>
            </p:grpSpPr>
            <p:grpSp>
              <p:nvGrpSpPr>
                <p:cNvPr id="51" name="Group 7"/>
                <p:cNvGrpSpPr>
                  <a:grpSpLocks/>
                </p:cNvGrpSpPr>
                <p:nvPr/>
              </p:nvGrpSpPr>
              <p:grpSpPr bwMode="auto">
                <a:xfrm>
                  <a:off x="1831779" y="2856947"/>
                  <a:ext cx="1795917" cy="3263662"/>
                  <a:chOff x="914400" y="2266458"/>
                  <a:chExt cx="1981200" cy="3600942"/>
                </a:xfrm>
              </p:grpSpPr>
              <p:sp>
                <p:nvSpPr>
                  <p:cNvPr id="217" name="Rounded Rectangle 216"/>
                  <p:cNvSpPr/>
                  <p:nvPr/>
                </p:nvSpPr>
                <p:spPr>
                  <a:xfrm>
                    <a:off x="991749" y="4455867"/>
                    <a:ext cx="1903528" cy="1411533"/>
                  </a:xfrm>
                  <a:prstGeom prst="roundRect">
                    <a:avLst>
                      <a:gd name="adj" fmla="val 1794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8" name="Oval 217"/>
                  <p:cNvSpPr/>
                  <p:nvPr/>
                </p:nvSpPr>
                <p:spPr>
                  <a:xfrm>
                    <a:off x="914697" y="4800869"/>
                    <a:ext cx="152352" cy="761808"/>
                  </a:xfrm>
                  <a:prstGeom prst="ellipse">
                    <a:avLst/>
                  </a:prstGeom>
                  <a:solidFill>
                    <a:srgbClr val="BEFC2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9" name="Rectangle 218"/>
                  <p:cNvSpPr/>
                  <p:nvPr/>
                </p:nvSpPr>
                <p:spPr>
                  <a:xfrm>
                    <a:off x="1144100" y="4266728"/>
                    <a:ext cx="1598825" cy="2294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220" name="Straight Connector 219"/>
                  <p:cNvCxnSpPr/>
                  <p:nvPr/>
                </p:nvCxnSpPr>
                <p:spPr>
                  <a:xfrm flipV="1">
                    <a:off x="1144100" y="2266765"/>
                    <a:ext cx="0" cy="22241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flipV="1">
                    <a:off x="2742925" y="2286028"/>
                    <a:ext cx="0" cy="22101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2" name="Group 10"/>
                <p:cNvGrpSpPr>
                  <a:grpSpLocks/>
                </p:cNvGrpSpPr>
                <p:nvPr/>
              </p:nvGrpSpPr>
              <p:grpSpPr bwMode="auto">
                <a:xfrm>
                  <a:off x="2039000" y="1568812"/>
                  <a:ext cx="1795917" cy="4269020"/>
                  <a:chOff x="1143000" y="852402"/>
                  <a:chExt cx="1981200" cy="4710198"/>
                </a:xfrm>
              </p:grpSpPr>
              <p:grpSp>
                <p:nvGrpSpPr>
                  <p:cNvPr id="73" name="Group 238"/>
                  <p:cNvGrpSpPr>
                    <a:grpSpLocks/>
                  </p:cNvGrpSpPr>
                  <p:nvPr/>
                </p:nvGrpSpPr>
                <p:grpSpPr bwMode="auto">
                  <a:xfrm>
                    <a:off x="1143000" y="852402"/>
                    <a:ext cx="1981200" cy="4710198"/>
                    <a:chOff x="1143000" y="-762000"/>
                    <a:chExt cx="1981200" cy="4710198"/>
                  </a:xfrm>
                </p:grpSpPr>
                <p:cxnSp>
                  <p:nvCxnSpPr>
                    <p:cNvPr id="135" name="Straight Connector 134"/>
                    <p:cNvCxnSpPr/>
                    <p:nvPr/>
                  </p:nvCxnSpPr>
                  <p:spPr>
                    <a:xfrm flipV="1">
                      <a:off x="2552046" y="-235342"/>
                      <a:ext cx="0" cy="2591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1333227" y="-228337"/>
                      <a:ext cx="0" cy="2591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Rectangle 136"/>
                    <p:cNvSpPr/>
                    <p:nvPr/>
                  </p:nvSpPr>
                  <p:spPr>
                    <a:xfrm>
                      <a:off x="1524106" y="-685421"/>
                      <a:ext cx="838813" cy="4570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8" name="Rectangle 137"/>
                    <p:cNvSpPr/>
                    <p:nvPr/>
                  </p:nvSpPr>
                  <p:spPr>
                    <a:xfrm>
                      <a:off x="1599406" y="838194"/>
                      <a:ext cx="686461" cy="197019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9" name="Rectangle 138"/>
                    <p:cNvSpPr/>
                    <p:nvPr/>
                  </p:nvSpPr>
                  <p:spPr>
                    <a:xfrm>
                      <a:off x="1599406" y="526466"/>
                      <a:ext cx="686461" cy="3117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140" name="Group 244"/>
                    <p:cNvGrpSpPr>
                      <a:grpSpLocks/>
                    </p:cNvGrpSpPr>
                    <p:nvPr/>
                  </p:nvGrpSpPr>
                  <p:grpSpPr bwMode="auto">
                    <a:xfrm>
                      <a:off x="1143000" y="-228600"/>
                      <a:ext cx="1600200" cy="990600"/>
                      <a:chOff x="1143000" y="1371600"/>
                      <a:chExt cx="1600200" cy="990600"/>
                    </a:xfrm>
                  </p:grpSpPr>
                  <p:sp>
                    <p:nvSpPr>
                      <p:cNvPr id="215" name="Round Same Side Corner Rectangle 214"/>
                      <p:cNvSpPr/>
                      <p:nvPr/>
                    </p:nvSpPr>
                    <p:spPr>
                      <a:xfrm>
                        <a:off x="1142349" y="1371863"/>
                        <a:ext cx="1600575" cy="907164"/>
                      </a:xfrm>
                      <a:prstGeom prst="round2Same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6" name="Rectangle 215"/>
                      <p:cNvSpPr/>
                      <p:nvPr/>
                    </p:nvSpPr>
                    <p:spPr>
                      <a:xfrm>
                        <a:off x="1233410" y="2049609"/>
                        <a:ext cx="1423706" cy="3117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141" name="Rectangle 8"/>
                    <p:cNvSpPr/>
                    <p:nvPr/>
                  </p:nvSpPr>
                  <p:spPr>
                    <a:xfrm>
                      <a:off x="1623922" y="799666"/>
                      <a:ext cx="637428" cy="1471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142" name="Group 22"/>
                    <p:cNvGrpSpPr>
                      <a:grpSpLocks/>
                    </p:cNvGrpSpPr>
                    <p:nvPr/>
                  </p:nvGrpSpPr>
                  <p:grpSpPr bwMode="auto">
                    <a:xfrm>
                      <a:off x="1676400" y="2809874"/>
                      <a:ext cx="533400" cy="1138324"/>
                      <a:chOff x="1676400" y="2443076"/>
                      <a:chExt cx="533400" cy="1138324"/>
                    </a:xfrm>
                  </p:grpSpPr>
                  <p:sp>
                    <p:nvSpPr>
                      <p:cNvPr id="212" name="Rectangle 211"/>
                      <p:cNvSpPr/>
                      <p:nvPr/>
                    </p:nvSpPr>
                    <p:spPr>
                      <a:xfrm>
                        <a:off x="1828810" y="2443340"/>
                        <a:ext cx="229404" cy="337997"/>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3" name="Rectangle 212"/>
                      <p:cNvSpPr/>
                      <p:nvPr/>
                    </p:nvSpPr>
                    <p:spPr>
                      <a:xfrm>
                        <a:off x="1676457" y="2781336"/>
                        <a:ext cx="534109" cy="12959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4" name="Rectangle 33"/>
                      <p:cNvSpPr/>
                      <p:nvPr/>
                    </p:nvSpPr>
                    <p:spPr>
                      <a:xfrm>
                        <a:off x="1676457" y="2910931"/>
                        <a:ext cx="266179" cy="67074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143" name="Group 226"/>
                    <p:cNvGrpSpPr>
                      <a:grpSpLocks/>
                    </p:cNvGrpSpPr>
                    <p:nvPr/>
                  </p:nvGrpSpPr>
                  <p:grpSpPr bwMode="auto">
                    <a:xfrm>
                      <a:off x="2696400" y="118014"/>
                      <a:ext cx="427800" cy="339186"/>
                      <a:chOff x="2696400" y="-248784"/>
                      <a:chExt cx="427800" cy="339186"/>
                    </a:xfrm>
                  </p:grpSpPr>
                  <p:sp>
                    <p:nvSpPr>
                      <p:cNvPr id="209" name="Rectangle 208"/>
                      <p:cNvSpPr/>
                      <p:nvPr/>
                    </p:nvSpPr>
                    <p:spPr>
                      <a:xfrm>
                        <a:off x="2790206" y="-188838"/>
                        <a:ext cx="259174" cy="20139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0" name="Oval 209"/>
                      <p:cNvSpPr/>
                      <p:nvPr/>
                    </p:nvSpPr>
                    <p:spPr>
                      <a:xfrm>
                        <a:off x="3049380" y="-258889"/>
                        <a:ext cx="75301" cy="3485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1" name="Rectangle 32"/>
                      <p:cNvSpPr/>
                      <p:nvPr/>
                    </p:nvSpPr>
                    <p:spPr>
                      <a:xfrm>
                        <a:off x="2742924" y="-169573"/>
                        <a:ext cx="82305" cy="175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144" name="Group 115"/>
                    <p:cNvGrpSpPr>
                      <a:grpSpLocks/>
                    </p:cNvGrpSpPr>
                    <p:nvPr/>
                  </p:nvGrpSpPr>
                  <p:grpSpPr bwMode="auto">
                    <a:xfrm>
                      <a:off x="1600200" y="864150"/>
                      <a:ext cx="685800" cy="1193250"/>
                      <a:chOff x="1600200" y="2527575"/>
                      <a:chExt cx="685800" cy="1193250"/>
                    </a:xfrm>
                  </p:grpSpPr>
                  <p:cxnSp>
                    <p:nvCxnSpPr>
                      <p:cNvPr id="201" name="Straight Connector 200"/>
                      <p:cNvCxnSpPr/>
                      <p:nvPr/>
                    </p:nvCxnSpPr>
                    <p:spPr>
                      <a:xfrm>
                        <a:off x="1611665" y="2594436"/>
                        <a:ext cx="674202" cy="681249"/>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a:off x="1611665" y="2669742"/>
                        <a:ext cx="674202" cy="68300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a:xfrm>
                        <a:off x="1611665" y="2517380"/>
                        <a:ext cx="674202" cy="68300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a:off x="1611665" y="2755554"/>
                        <a:ext cx="674202" cy="672492"/>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a:off x="1611665" y="2830859"/>
                        <a:ext cx="674202" cy="674243"/>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a:off x="1599406" y="2893906"/>
                        <a:ext cx="674203" cy="674243"/>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a:off x="1599406" y="2983220"/>
                        <a:ext cx="686461" cy="674244"/>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a:off x="1599406" y="3046267"/>
                        <a:ext cx="674203" cy="674244"/>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45" name="Group 116"/>
                    <p:cNvGrpSpPr>
                      <a:grpSpLocks/>
                    </p:cNvGrpSpPr>
                    <p:nvPr/>
                  </p:nvGrpSpPr>
                  <p:grpSpPr bwMode="auto">
                    <a:xfrm flipH="1">
                      <a:off x="1600200" y="1524000"/>
                      <a:ext cx="685800" cy="1181217"/>
                      <a:chOff x="1600200" y="2527575"/>
                      <a:chExt cx="685800" cy="1193250"/>
                    </a:xfrm>
                  </p:grpSpPr>
                  <p:cxnSp>
                    <p:nvCxnSpPr>
                      <p:cNvPr id="193" name="Straight Connector 117"/>
                      <p:cNvCxnSpPr/>
                      <p:nvPr/>
                    </p:nvCxnSpPr>
                    <p:spPr>
                      <a:xfrm>
                        <a:off x="1612591" y="2604350"/>
                        <a:ext cx="674203" cy="661652"/>
                      </a:xfrm>
                      <a:prstGeom prst="line">
                        <a:avLst/>
                      </a:prstGeom>
                      <a:ln w="1270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a:off x="1612591" y="2680423"/>
                        <a:ext cx="674203" cy="661652"/>
                      </a:xfrm>
                      <a:prstGeom prst="line">
                        <a:avLst/>
                      </a:prstGeom>
                      <a:ln w="1270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1612591" y="2528278"/>
                        <a:ext cx="674203" cy="661652"/>
                      </a:xfrm>
                      <a:prstGeom prst="line">
                        <a:avLst/>
                      </a:prstGeom>
                      <a:ln w="1270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a:off x="1612591" y="2756494"/>
                        <a:ext cx="674203" cy="661652"/>
                      </a:xfrm>
                      <a:prstGeom prst="line">
                        <a:avLst/>
                      </a:prstGeom>
                      <a:ln w="1270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a:off x="1612591" y="2832567"/>
                        <a:ext cx="674203" cy="661652"/>
                      </a:xfrm>
                      <a:prstGeom prst="line">
                        <a:avLst/>
                      </a:prstGeom>
                      <a:ln w="1270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a:off x="1600333" y="2896256"/>
                        <a:ext cx="674202" cy="661652"/>
                      </a:xfrm>
                      <a:prstGeom prst="line">
                        <a:avLst/>
                      </a:prstGeom>
                      <a:ln w="1270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9" name="Straight Connector 123"/>
                      <p:cNvCxnSpPr/>
                      <p:nvPr/>
                    </p:nvCxnSpPr>
                    <p:spPr>
                      <a:xfrm>
                        <a:off x="1600333" y="2984712"/>
                        <a:ext cx="686461" cy="661652"/>
                      </a:xfrm>
                      <a:prstGeom prst="line">
                        <a:avLst/>
                      </a:prstGeom>
                      <a:ln w="1270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1600333" y="3037785"/>
                        <a:ext cx="674202" cy="672267"/>
                      </a:xfrm>
                      <a:prstGeom prst="line">
                        <a:avLst/>
                      </a:prstGeom>
                      <a:ln w="1270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46" name="Group 166"/>
                    <p:cNvGrpSpPr>
                      <a:grpSpLocks/>
                    </p:cNvGrpSpPr>
                    <p:nvPr/>
                  </p:nvGrpSpPr>
                  <p:grpSpPr bwMode="auto">
                    <a:xfrm>
                      <a:off x="1333793" y="31552"/>
                      <a:ext cx="495007" cy="495007"/>
                      <a:chOff x="1333793" y="1631752"/>
                      <a:chExt cx="495007" cy="495007"/>
                    </a:xfrm>
                  </p:grpSpPr>
                  <p:sp>
                    <p:nvSpPr>
                      <p:cNvPr id="187" name="Rectangle 186"/>
                      <p:cNvSpPr/>
                      <p:nvPr/>
                    </p:nvSpPr>
                    <p:spPr>
                      <a:xfrm>
                        <a:off x="1333227" y="1631053"/>
                        <a:ext cx="495584" cy="4956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188" name="Group 165"/>
                      <p:cNvGrpSpPr>
                        <a:grpSpLocks/>
                      </p:cNvGrpSpPr>
                      <p:nvPr/>
                    </p:nvGrpSpPr>
                    <p:grpSpPr bwMode="auto">
                      <a:xfrm>
                        <a:off x="1447800" y="1739814"/>
                        <a:ext cx="289386" cy="254172"/>
                        <a:chOff x="1447800" y="1739814"/>
                        <a:chExt cx="289386" cy="254172"/>
                      </a:xfrm>
                    </p:grpSpPr>
                    <p:sp>
                      <p:nvSpPr>
                        <p:cNvPr id="189" name="Oval 188"/>
                        <p:cNvSpPr/>
                        <p:nvPr/>
                      </p:nvSpPr>
                      <p:spPr>
                        <a:xfrm>
                          <a:off x="1648439" y="1739632"/>
                          <a:ext cx="89311" cy="893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0" name="Oval 189"/>
                        <p:cNvSpPr/>
                        <p:nvPr/>
                      </p:nvSpPr>
                      <p:spPr>
                        <a:xfrm>
                          <a:off x="1648439" y="1904253"/>
                          <a:ext cx="89311" cy="893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1" name="Oval 190"/>
                        <p:cNvSpPr/>
                        <p:nvPr/>
                      </p:nvSpPr>
                      <p:spPr>
                        <a:xfrm>
                          <a:off x="1447054" y="1904253"/>
                          <a:ext cx="89309" cy="893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2" name="Oval 191"/>
                        <p:cNvSpPr/>
                        <p:nvPr/>
                      </p:nvSpPr>
                      <p:spPr>
                        <a:xfrm>
                          <a:off x="1447054" y="1739632"/>
                          <a:ext cx="89309" cy="893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nvGrpSpPr>
                    <p:cNvPr id="147" name="Group 167"/>
                    <p:cNvGrpSpPr>
                      <a:grpSpLocks/>
                    </p:cNvGrpSpPr>
                    <p:nvPr/>
                  </p:nvGrpSpPr>
                  <p:grpSpPr bwMode="auto">
                    <a:xfrm>
                      <a:off x="2057400" y="30600"/>
                      <a:ext cx="495007" cy="495007"/>
                      <a:chOff x="1371600" y="1631752"/>
                      <a:chExt cx="495007" cy="495007"/>
                    </a:xfrm>
                  </p:grpSpPr>
                  <p:sp>
                    <p:nvSpPr>
                      <p:cNvPr id="181" name="Rectangle 180"/>
                      <p:cNvSpPr/>
                      <p:nvPr/>
                    </p:nvSpPr>
                    <p:spPr>
                      <a:xfrm>
                        <a:off x="1325133" y="1621497"/>
                        <a:ext cx="541113" cy="4973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182" name="Group 169"/>
                      <p:cNvGrpSpPr>
                        <a:grpSpLocks/>
                      </p:cNvGrpSpPr>
                      <p:nvPr/>
                    </p:nvGrpSpPr>
                    <p:grpSpPr bwMode="auto">
                      <a:xfrm>
                        <a:off x="1476000" y="1739814"/>
                        <a:ext cx="289386" cy="254172"/>
                        <a:chOff x="1476000" y="1739814"/>
                        <a:chExt cx="289386" cy="254172"/>
                      </a:xfrm>
                    </p:grpSpPr>
                    <p:sp>
                      <p:nvSpPr>
                        <p:cNvPr id="183" name="Oval 182"/>
                        <p:cNvSpPr/>
                        <p:nvPr/>
                      </p:nvSpPr>
                      <p:spPr>
                        <a:xfrm>
                          <a:off x="1675368" y="1740584"/>
                          <a:ext cx="89309" cy="875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4" name="Oval 183"/>
                        <p:cNvSpPr/>
                        <p:nvPr/>
                      </p:nvSpPr>
                      <p:spPr>
                        <a:xfrm>
                          <a:off x="1675368" y="1894697"/>
                          <a:ext cx="89309" cy="54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5" name="Oval 184"/>
                        <p:cNvSpPr/>
                        <p:nvPr/>
                      </p:nvSpPr>
                      <p:spPr>
                        <a:xfrm>
                          <a:off x="1475734" y="1894697"/>
                          <a:ext cx="89309" cy="54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6" name="Oval 185"/>
                        <p:cNvSpPr/>
                        <p:nvPr/>
                      </p:nvSpPr>
                      <p:spPr>
                        <a:xfrm>
                          <a:off x="1475734" y="1740584"/>
                          <a:ext cx="89309" cy="875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nvGrpSpPr>
                    <p:cNvPr id="148" name="Group 232"/>
                    <p:cNvGrpSpPr>
                      <a:grpSpLocks/>
                    </p:cNvGrpSpPr>
                    <p:nvPr/>
                  </p:nvGrpSpPr>
                  <p:grpSpPr bwMode="auto">
                    <a:xfrm>
                      <a:off x="1600201" y="689719"/>
                      <a:ext cx="606092" cy="694856"/>
                      <a:chOff x="1600201" y="765919"/>
                      <a:chExt cx="606092" cy="694856"/>
                    </a:xfrm>
                  </p:grpSpPr>
                  <p:cxnSp>
                    <p:nvCxnSpPr>
                      <p:cNvPr id="173" name="Straight Connector 172"/>
                      <p:cNvCxnSpPr/>
                      <p:nvPr/>
                    </p:nvCxnSpPr>
                    <p:spPr>
                      <a:xfrm flipH="1">
                        <a:off x="1599406" y="809317"/>
                        <a:ext cx="229405" cy="220662"/>
                      </a:xfrm>
                      <a:prstGeom prst="line">
                        <a:avLst/>
                      </a:prstGeom>
                      <a:ln w="1270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flipH="1">
                        <a:off x="1599406" y="777794"/>
                        <a:ext cx="337977" cy="325739"/>
                      </a:xfrm>
                      <a:prstGeom prst="line">
                        <a:avLst/>
                      </a:prstGeom>
                      <a:ln w="1270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flipH="1">
                        <a:off x="1599406" y="839088"/>
                        <a:ext cx="120832" cy="117336"/>
                      </a:xfrm>
                      <a:prstGeom prst="line">
                        <a:avLst/>
                      </a:prstGeom>
                      <a:ln w="1270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a:cxnSpLocks noChangeAspect="1"/>
                      </p:cNvCxnSpPr>
                      <p:nvPr/>
                    </p:nvCxnSpPr>
                    <p:spPr>
                      <a:xfrm flipH="1">
                        <a:off x="1599406" y="765534"/>
                        <a:ext cx="420282" cy="411552"/>
                      </a:xfrm>
                      <a:prstGeom prst="line">
                        <a:avLst/>
                      </a:prstGeom>
                      <a:ln w="1270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flipH="1">
                        <a:off x="1599406" y="809317"/>
                        <a:ext cx="458808" cy="432566"/>
                      </a:xfrm>
                      <a:prstGeom prst="line">
                        <a:avLst/>
                      </a:prstGeom>
                      <a:ln w="1270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flipH="1">
                        <a:off x="1611664" y="812819"/>
                        <a:ext cx="518348" cy="490359"/>
                      </a:xfrm>
                      <a:prstGeom prst="line">
                        <a:avLst/>
                      </a:prstGeom>
                      <a:ln w="1270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flipH="1">
                        <a:off x="1599406" y="865358"/>
                        <a:ext cx="563878" cy="523633"/>
                      </a:xfrm>
                      <a:prstGeom prst="line">
                        <a:avLst/>
                      </a:prstGeom>
                      <a:ln w="1270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flipH="1">
                        <a:off x="1611664" y="886373"/>
                        <a:ext cx="595400" cy="563913"/>
                      </a:xfrm>
                      <a:prstGeom prst="line">
                        <a:avLst/>
                      </a:prstGeom>
                      <a:ln w="1270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49" name="Group 296"/>
                    <p:cNvGrpSpPr>
                      <a:grpSpLocks/>
                    </p:cNvGrpSpPr>
                    <p:nvPr/>
                  </p:nvGrpSpPr>
                  <p:grpSpPr bwMode="auto">
                    <a:xfrm>
                      <a:off x="1447800" y="138663"/>
                      <a:ext cx="990354" cy="663901"/>
                      <a:chOff x="1447800" y="1738863"/>
                      <a:chExt cx="990354" cy="663901"/>
                    </a:xfrm>
                  </p:grpSpPr>
                  <p:cxnSp>
                    <p:nvCxnSpPr>
                      <p:cNvPr id="165" name="Straight Connector 224"/>
                      <p:cNvCxnSpPr>
                        <a:endCxn id="192" idx="2"/>
                      </p:cNvCxnSpPr>
                      <p:nvPr/>
                    </p:nvCxnSpPr>
                    <p:spPr>
                      <a:xfrm rot="16200000" flipV="1">
                        <a:off x="1279800" y="1950669"/>
                        <a:ext cx="579674" cy="245165"/>
                      </a:xfrm>
                      <a:prstGeom prst="curvedConnector4">
                        <a:avLst>
                          <a:gd name="adj1" fmla="val 46160"/>
                          <a:gd name="adj2" fmla="val 193345"/>
                        </a:avLst>
                      </a:prstGeom>
                      <a:ln w="1270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6" name="Straight Connector 228"/>
                      <p:cNvCxnSpPr>
                        <a:endCxn id="191" idx="5"/>
                      </p:cNvCxnSpPr>
                      <p:nvPr/>
                    </p:nvCxnSpPr>
                    <p:spPr>
                      <a:xfrm rot="16200000" flipV="1">
                        <a:off x="1482943" y="2018970"/>
                        <a:ext cx="357262" cy="278438"/>
                      </a:xfrm>
                      <a:prstGeom prst="curvedConnector3">
                        <a:avLst>
                          <a:gd name="adj1" fmla="val 68716"/>
                        </a:avLst>
                      </a:prstGeom>
                      <a:ln w="1270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7" name="Curved Connector 251"/>
                      <p:cNvCxnSpPr>
                        <a:stCxn id="190" idx="6"/>
                      </p:cNvCxnSpPr>
                      <p:nvPr/>
                    </p:nvCxnSpPr>
                    <p:spPr>
                      <a:xfrm>
                        <a:off x="1735998" y="1948035"/>
                        <a:ext cx="171615" cy="336246"/>
                      </a:xfrm>
                      <a:prstGeom prst="curvedConnector2">
                        <a:avLst/>
                      </a:prstGeom>
                      <a:ln w="1270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8" name="Curved Connector 259"/>
                      <p:cNvCxnSpPr>
                        <a:stCxn id="189" idx="6"/>
                      </p:cNvCxnSpPr>
                      <p:nvPr/>
                    </p:nvCxnSpPr>
                    <p:spPr>
                      <a:xfrm>
                        <a:off x="1735998" y="1783415"/>
                        <a:ext cx="271433" cy="497364"/>
                      </a:xfrm>
                      <a:prstGeom prst="curvedConnector2">
                        <a:avLst/>
                      </a:prstGeom>
                      <a:ln w="1270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9" name="Curved Connector 168"/>
                      <p:cNvCxnSpPr>
                        <a:endCxn id="186" idx="0"/>
                      </p:cNvCxnSpPr>
                      <p:nvPr/>
                    </p:nvCxnSpPr>
                    <p:spPr>
                      <a:xfrm rot="5400000" flipH="1" flipV="1">
                        <a:off x="1841050" y="1937531"/>
                        <a:ext cx="598939" cy="129587"/>
                      </a:xfrm>
                      <a:prstGeom prst="curvedConnector3">
                        <a:avLst>
                          <a:gd name="adj1" fmla="val 80561"/>
                        </a:avLst>
                      </a:prstGeom>
                      <a:ln w="1270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0" name="Curved Connector 169"/>
                      <p:cNvCxnSpPr>
                        <a:endCxn id="185" idx="4"/>
                      </p:cNvCxnSpPr>
                      <p:nvPr/>
                    </p:nvCxnSpPr>
                    <p:spPr>
                      <a:xfrm rot="5400000" flipH="1" flipV="1">
                        <a:off x="2003042" y="2129295"/>
                        <a:ext cx="339749" cy="64793"/>
                      </a:xfrm>
                      <a:prstGeom prst="curvedConnector3">
                        <a:avLst/>
                      </a:prstGeom>
                      <a:ln w="1270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1" name="Curved Connector 170"/>
                      <p:cNvCxnSpPr>
                        <a:endCxn id="183" idx="3"/>
                      </p:cNvCxnSpPr>
                      <p:nvPr/>
                    </p:nvCxnSpPr>
                    <p:spPr>
                      <a:xfrm rot="5400000" flipH="1" flipV="1">
                        <a:off x="1974141" y="2000579"/>
                        <a:ext cx="588431" cy="213644"/>
                      </a:xfrm>
                      <a:prstGeom prst="curvedConnector3">
                        <a:avLst>
                          <a:gd name="adj1" fmla="val 50000"/>
                        </a:avLst>
                      </a:prstGeom>
                      <a:ln w="1270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2" name="Curved Connector 171"/>
                      <p:cNvCxnSpPr>
                        <a:endCxn id="184" idx="5"/>
                      </p:cNvCxnSpPr>
                      <p:nvPr/>
                    </p:nvCxnSpPr>
                    <p:spPr>
                      <a:xfrm rot="5400000" flipH="1" flipV="1">
                        <a:off x="2115115" y="2080263"/>
                        <a:ext cx="423810" cy="222400"/>
                      </a:xfrm>
                      <a:prstGeom prst="curvedConnector3">
                        <a:avLst>
                          <a:gd name="adj1" fmla="val 64646"/>
                        </a:avLst>
                      </a:prstGeom>
                      <a:ln w="1270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50" name="Rectangle 149"/>
                    <p:cNvSpPr/>
                    <p:nvPr/>
                  </p:nvSpPr>
                  <p:spPr>
                    <a:xfrm>
                      <a:off x="1536363" y="-305394"/>
                      <a:ext cx="814298" cy="152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51" name="Elbow Connector 150"/>
                    <p:cNvCxnSpPr/>
                    <p:nvPr/>
                  </p:nvCxnSpPr>
                  <p:spPr>
                    <a:xfrm rot="5400000" flipH="1" flipV="1">
                      <a:off x="2235071" y="577261"/>
                      <a:ext cx="367769" cy="266179"/>
                    </a:xfrm>
                    <a:prstGeom prst="bentConnector3">
                      <a:avLst>
                        <a:gd name="adj1" fmla="val 1801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Elbow Connector 151"/>
                    <p:cNvCxnSpPr/>
                    <p:nvPr/>
                  </p:nvCxnSpPr>
                  <p:spPr>
                    <a:xfrm rot="16200000" flipV="1">
                      <a:off x="1273675" y="575510"/>
                      <a:ext cx="385282" cy="266179"/>
                    </a:xfrm>
                    <a:prstGeom prst="bentConnector3">
                      <a:avLst>
                        <a:gd name="adj1" fmla="val 22297"/>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3" name="Rectangle 152"/>
                    <p:cNvSpPr/>
                    <p:nvPr/>
                  </p:nvSpPr>
                  <p:spPr>
                    <a:xfrm>
                      <a:off x="1492584" y="-762478"/>
                      <a:ext cx="893100" cy="1523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154" name="Group 3"/>
                    <p:cNvGrpSpPr>
                      <a:grpSpLocks/>
                    </p:cNvGrpSpPr>
                    <p:nvPr/>
                  </p:nvGrpSpPr>
                  <p:grpSpPr bwMode="auto">
                    <a:xfrm>
                      <a:off x="1905000" y="609600"/>
                      <a:ext cx="586375" cy="3281364"/>
                      <a:chOff x="1905000" y="242802"/>
                      <a:chExt cx="586375" cy="3281364"/>
                    </a:xfrm>
                  </p:grpSpPr>
                  <p:sp>
                    <p:nvSpPr>
                      <p:cNvPr id="155" name="Oval 154"/>
                      <p:cNvSpPr/>
                      <p:nvPr/>
                    </p:nvSpPr>
                    <p:spPr>
                      <a:xfrm>
                        <a:off x="1858580" y="3432814"/>
                        <a:ext cx="126085" cy="80559"/>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6" name="Oval 155"/>
                      <p:cNvSpPr/>
                      <p:nvPr/>
                    </p:nvSpPr>
                    <p:spPr>
                      <a:xfrm>
                        <a:off x="2056464" y="2746311"/>
                        <a:ext cx="80554" cy="82311"/>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7" name="Oval 156"/>
                      <p:cNvSpPr/>
                      <p:nvPr/>
                    </p:nvSpPr>
                    <p:spPr>
                      <a:xfrm>
                        <a:off x="2350661" y="241978"/>
                        <a:ext cx="140094" cy="140103"/>
                      </a:xfrm>
                      <a:prstGeom prst="ellipse">
                        <a:avLst/>
                      </a:prstGeom>
                      <a:solidFill>
                        <a:srgbClr val="00B0F0"/>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58" name="Straight Connector 157"/>
                      <p:cNvCxnSpPr>
                        <a:stCxn id="155" idx="0"/>
                        <a:endCxn id="213" idx="2"/>
                      </p:cNvCxnSpPr>
                      <p:nvPr/>
                    </p:nvCxnSpPr>
                    <p:spPr>
                      <a:xfrm flipH="1" flipV="1">
                        <a:off x="1897106" y="2898673"/>
                        <a:ext cx="3502" cy="534140"/>
                      </a:xfrm>
                      <a:prstGeom prst="line">
                        <a:avLst/>
                      </a:prstGeom>
                      <a:ln w="63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a:stCxn id="213" idx="2"/>
                        <a:endCxn id="213" idx="3"/>
                      </p:cNvCxnSpPr>
                      <p:nvPr/>
                    </p:nvCxnSpPr>
                    <p:spPr>
                      <a:xfrm flipV="1">
                        <a:off x="1897106" y="2833875"/>
                        <a:ext cx="311709" cy="64798"/>
                      </a:xfrm>
                      <a:prstGeom prst="line">
                        <a:avLst/>
                      </a:prstGeom>
                      <a:ln w="63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a:stCxn id="156" idx="0"/>
                      </p:cNvCxnSpPr>
                      <p:nvPr/>
                    </p:nvCxnSpPr>
                    <p:spPr>
                      <a:xfrm flipH="1" flipV="1">
                        <a:off x="2075726" y="2459101"/>
                        <a:ext cx="21014" cy="287210"/>
                      </a:xfrm>
                      <a:prstGeom prst="line">
                        <a:avLst/>
                      </a:prstGeom>
                      <a:ln w="63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2075726" y="2459101"/>
                        <a:ext cx="250419"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flipV="1">
                        <a:off x="2326145" y="492412"/>
                        <a:ext cx="0" cy="1966689"/>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a:stCxn id="213" idx="3"/>
                      </p:cNvCxnSpPr>
                      <p:nvPr/>
                    </p:nvCxnSpPr>
                    <p:spPr>
                      <a:xfrm flipH="1" flipV="1">
                        <a:off x="2075726" y="2459101"/>
                        <a:ext cx="133089" cy="374774"/>
                      </a:xfrm>
                      <a:prstGeom prst="line">
                        <a:avLst/>
                      </a:prstGeom>
                      <a:ln w="63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a:endCxn id="157" idx="2"/>
                      </p:cNvCxnSpPr>
                      <p:nvPr/>
                    </p:nvCxnSpPr>
                    <p:spPr>
                      <a:xfrm flipV="1">
                        <a:off x="2326145" y="312029"/>
                        <a:ext cx="24516" cy="180383"/>
                      </a:xfrm>
                      <a:prstGeom prst="line">
                        <a:avLst/>
                      </a:prstGeom>
                      <a:ln w="12700">
                        <a:solidFill>
                          <a:srgbClr val="7030A0"/>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74" name="Group 80"/>
                  <p:cNvGrpSpPr>
                    <a:grpSpLocks/>
                  </p:cNvGrpSpPr>
                  <p:nvPr/>
                </p:nvGrpSpPr>
                <p:grpSpPr bwMode="auto">
                  <a:xfrm>
                    <a:off x="1219200" y="4902750"/>
                    <a:ext cx="609599" cy="583650"/>
                    <a:chOff x="1219200" y="4902750"/>
                    <a:chExt cx="609599" cy="583650"/>
                  </a:xfrm>
                </p:grpSpPr>
                <p:sp>
                  <p:nvSpPr>
                    <p:cNvPr id="91" name="Rectangle 90"/>
                    <p:cNvSpPr/>
                    <p:nvPr/>
                  </p:nvSpPr>
                  <p:spPr>
                    <a:xfrm>
                      <a:off x="1219401" y="4892131"/>
                      <a:ext cx="609409" cy="583178"/>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2" name="Rectangle 91"/>
                    <p:cNvSpPr/>
                    <p:nvPr/>
                  </p:nvSpPr>
                  <p:spPr>
                    <a:xfrm>
                      <a:off x="1359495" y="4986700"/>
                      <a:ext cx="164611" cy="3975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3" name="Oval 92"/>
                    <p:cNvSpPr/>
                    <p:nvPr/>
                  </p:nvSpPr>
                  <p:spPr>
                    <a:xfrm>
                      <a:off x="1688716" y="5289673"/>
                      <a:ext cx="70047" cy="7180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4" name="Oval 93"/>
                    <p:cNvSpPr/>
                    <p:nvPr/>
                  </p:nvSpPr>
                  <p:spPr>
                    <a:xfrm>
                      <a:off x="1688716" y="5009467"/>
                      <a:ext cx="70047" cy="7005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Oval 94"/>
                    <p:cNvSpPr/>
                    <p:nvPr/>
                  </p:nvSpPr>
                  <p:spPr>
                    <a:xfrm>
                      <a:off x="1583645" y="4914898"/>
                      <a:ext cx="70047" cy="71802"/>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6" name="Rectangle 95"/>
                    <p:cNvSpPr/>
                    <p:nvPr/>
                  </p:nvSpPr>
                  <p:spPr>
                    <a:xfrm>
                      <a:off x="1359495" y="4986700"/>
                      <a:ext cx="82305" cy="397542"/>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97" name="Group 289"/>
                    <p:cNvGrpSpPr/>
                    <p:nvPr/>
                  </p:nvGrpSpPr>
                  <p:grpSpPr>
                    <a:xfrm>
                      <a:off x="1359877" y="5040496"/>
                      <a:ext cx="82061" cy="307731"/>
                      <a:chOff x="5638800" y="4419612"/>
                      <a:chExt cx="419100" cy="1219188"/>
                    </a:xfrm>
                    <a:solidFill>
                      <a:srgbClr val="FFFF00"/>
                    </a:solidFill>
                  </p:grpSpPr>
                  <p:sp>
                    <p:nvSpPr>
                      <p:cNvPr id="127" name="Rectangle 126"/>
                      <p:cNvSpPr/>
                      <p:nvPr/>
                    </p:nvSpPr>
                    <p:spPr>
                      <a:xfrm>
                        <a:off x="5638800" y="4419612"/>
                        <a:ext cx="419100" cy="15239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8" name="Rectangle 127"/>
                      <p:cNvSpPr/>
                      <p:nvPr/>
                    </p:nvSpPr>
                    <p:spPr>
                      <a:xfrm>
                        <a:off x="5638800" y="4572011"/>
                        <a:ext cx="419100" cy="15239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9" name="Rectangle 128"/>
                      <p:cNvSpPr/>
                      <p:nvPr/>
                    </p:nvSpPr>
                    <p:spPr>
                      <a:xfrm>
                        <a:off x="5638800" y="4724414"/>
                        <a:ext cx="419100" cy="15239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0" name="Rectangle 129"/>
                      <p:cNvSpPr/>
                      <p:nvPr/>
                    </p:nvSpPr>
                    <p:spPr>
                      <a:xfrm>
                        <a:off x="5638800" y="4876813"/>
                        <a:ext cx="419100" cy="15239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1" name="Rectangle 130"/>
                      <p:cNvSpPr/>
                      <p:nvPr/>
                    </p:nvSpPr>
                    <p:spPr>
                      <a:xfrm>
                        <a:off x="5638800" y="5029216"/>
                        <a:ext cx="419100" cy="15239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2" name="Rectangle 131"/>
                      <p:cNvSpPr/>
                      <p:nvPr/>
                    </p:nvSpPr>
                    <p:spPr>
                      <a:xfrm>
                        <a:off x="5638800" y="5181615"/>
                        <a:ext cx="419100" cy="15239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3" name="Rectangle 132"/>
                      <p:cNvSpPr/>
                      <p:nvPr/>
                    </p:nvSpPr>
                    <p:spPr>
                      <a:xfrm>
                        <a:off x="5638800" y="5334018"/>
                        <a:ext cx="419100" cy="15239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4" name="Rectangle 133"/>
                      <p:cNvSpPr/>
                      <p:nvPr/>
                    </p:nvSpPr>
                    <p:spPr>
                      <a:xfrm>
                        <a:off x="5638800" y="5486401"/>
                        <a:ext cx="419100" cy="15239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98" name="Group 290"/>
                    <p:cNvGrpSpPr>
                      <a:grpSpLocks/>
                    </p:cNvGrpSpPr>
                    <p:nvPr/>
                  </p:nvGrpSpPr>
                  <p:grpSpPr bwMode="auto">
                    <a:xfrm>
                      <a:off x="1425600" y="5054400"/>
                      <a:ext cx="46892" cy="309866"/>
                      <a:chOff x="6115050" y="4472590"/>
                      <a:chExt cx="114300" cy="989401"/>
                    </a:xfrm>
                  </p:grpSpPr>
                  <p:cxnSp>
                    <p:nvCxnSpPr>
                      <p:cNvPr id="119" name="Straight Connector 118"/>
                      <p:cNvCxnSpPr>
                        <a:stCxn id="127" idx="3"/>
                      </p:cNvCxnSpPr>
                      <p:nvPr/>
                    </p:nvCxnSpPr>
                    <p:spPr>
                      <a:xfrm>
                        <a:off x="6116120" y="4474510"/>
                        <a:ext cx="115249" cy="100653"/>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stCxn id="128" idx="3"/>
                      </p:cNvCxnSpPr>
                      <p:nvPr/>
                    </p:nvCxnSpPr>
                    <p:spPr>
                      <a:xfrm>
                        <a:off x="6116120" y="4597530"/>
                        <a:ext cx="115249" cy="117427"/>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129" idx="3"/>
                      </p:cNvCxnSpPr>
                      <p:nvPr/>
                    </p:nvCxnSpPr>
                    <p:spPr>
                      <a:xfrm>
                        <a:off x="6116120" y="4720551"/>
                        <a:ext cx="115249" cy="83876"/>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130" idx="3"/>
                      </p:cNvCxnSpPr>
                      <p:nvPr/>
                    </p:nvCxnSpPr>
                    <p:spPr>
                      <a:xfrm>
                        <a:off x="6116120" y="4815610"/>
                        <a:ext cx="115249" cy="111837"/>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stCxn id="131" idx="3"/>
                      </p:cNvCxnSpPr>
                      <p:nvPr/>
                    </p:nvCxnSpPr>
                    <p:spPr>
                      <a:xfrm>
                        <a:off x="6116120" y="4938630"/>
                        <a:ext cx="115249" cy="111837"/>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a:stCxn id="132" idx="3"/>
                      </p:cNvCxnSpPr>
                      <p:nvPr/>
                    </p:nvCxnSpPr>
                    <p:spPr>
                      <a:xfrm>
                        <a:off x="6116120" y="5061651"/>
                        <a:ext cx="115249" cy="106247"/>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133" idx="3"/>
                      </p:cNvCxnSpPr>
                      <p:nvPr/>
                    </p:nvCxnSpPr>
                    <p:spPr>
                      <a:xfrm>
                        <a:off x="6116120" y="5184671"/>
                        <a:ext cx="115249" cy="117430"/>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stCxn id="134" idx="3"/>
                      </p:cNvCxnSpPr>
                      <p:nvPr/>
                    </p:nvCxnSpPr>
                    <p:spPr>
                      <a:xfrm>
                        <a:off x="6116120" y="5313285"/>
                        <a:ext cx="115249" cy="44735"/>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99" name="Rectangle 98"/>
                    <p:cNvSpPr/>
                    <p:nvPr/>
                  </p:nvSpPr>
                  <p:spPr>
                    <a:xfrm>
                      <a:off x="1219401" y="5046244"/>
                      <a:ext cx="94564" cy="278455"/>
                    </a:xfrm>
                    <a:prstGeom prst="rect">
                      <a:avLst/>
                    </a:prstGeom>
                    <a:solidFill>
                      <a:schemeClr val="bg1">
                        <a:lumMod val="75000"/>
                        <a:alpha val="5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100" name="Group 292"/>
                    <p:cNvGrpSpPr/>
                    <p:nvPr/>
                  </p:nvGrpSpPr>
                  <p:grpSpPr>
                    <a:xfrm>
                      <a:off x="1219200" y="5102891"/>
                      <a:ext cx="70338" cy="188587"/>
                      <a:chOff x="5638800" y="4419614"/>
                      <a:chExt cx="419100" cy="1219186"/>
                    </a:xfrm>
                    <a:solidFill>
                      <a:srgbClr val="FFFF00"/>
                    </a:solidFill>
                  </p:grpSpPr>
                  <p:sp>
                    <p:nvSpPr>
                      <p:cNvPr id="111" name="Rectangle 110"/>
                      <p:cNvSpPr/>
                      <p:nvPr/>
                    </p:nvSpPr>
                    <p:spPr>
                      <a:xfrm>
                        <a:off x="5638800" y="4419614"/>
                        <a:ext cx="419100" cy="152398"/>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2" name="Rectangle 111"/>
                      <p:cNvSpPr/>
                      <p:nvPr/>
                    </p:nvSpPr>
                    <p:spPr>
                      <a:xfrm>
                        <a:off x="5638800" y="4572012"/>
                        <a:ext cx="419100" cy="152398"/>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3" name="Rectangle 112"/>
                      <p:cNvSpPr/>
                      <p:nvPr/>
                    </p:nvSpPr>
                    <p:spPr>
                      <a:xfrm>
                        <a:off x="5638800" y="4724417"/>
                        <a:ext cx="419100" cy="152398"/>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4" name="Rectangle 113"/>
                      <p:cNvSpPr/>
                      <p:nvPr/>
                    </p:nvSpPr>
                    <p:spPr>
                      <a:xfrm>
                        <a:off x="5638800" y="4876815"/>
                        <a:ext cx="419100" cy="152398"/>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5" name="Rectangle 114"/>
                      <p:cNvSpPr/>
                      <p:nvPr/>
                    </p:nvSpPr>
                    <p:spPr>
                      <a:xfrm>
                        <a:off x="5638800" y="5029220"/>
                        <a:ext cx="419100" cy="152398"/>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 name="Rectangle 115"/>
                      <p:cNvSpPr/>
                      <p:nvPr/>
                    </p:nvSpPr>
                    <p:spPr>
                      <a:xfrm>
                        <a:off x="5638800" y="5181618"/>
                        <a:ext cx="419100" cy="152398"/>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7" name="Rectangle 116"/>
                      <p:cNvSpPr/>
                      <p:nvPr/>
                    </p:nvSpPr>
                    <p:spPr>
                      <a:xfrm>
                        <a:off x="5638800" y="5334010"/>
                        <a:ext cx="419100" cy="152398"/>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8" name="Rectangle 117"/>
                      <p:cNvSpPr/>
                      <p:nvPr/>
                    </p:nvSpPr>
                    <p:spPr>
                      <a:xfrm>
                        <a:off x="5638800" y="5486402"/>
                        <a:ext cx="419100" cy="152398"/>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cxnSp>
                  <p:nvCxnSpPr>
                    <p:cNvPr id="101" name="Straight Connector 100"/>
                    <p:cNvCxnSpPr>
                      <a:stCxn id="111" idx="3"/>
                      <a:endCxn id="127" idx="1"/>
                    </p:cNvCxnSpPr>
                    <p:nvPr/>
                  </p:nvCxnSpPr>
                  <p:spPr>
                    <a:xfrm flipV="1">
                      <a:off x="1289448" y="5049746"/>
                      <a:ext cx="70047" cy="5429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112" idx="3"/>
                      <a:endCxn id="128" idx="1"/>
                    </p:cNvCxnSpPr>
                    <p:nvPr/>
                  </p:nvCxnSpPr>
                  <p:spPr>
                    <a:xfrm flipV="1">
                      <a:off x="1289448" y="5088275"/>
                      <a:ext cx="70047" cy="38528"/>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stCxn id="113" idx="3"/>
                      <a:endCxn id="129" idx="1"/>
                    </p:cNvCxnSpPr>
                    <p:nvPr/>
                  </p:nvCxnSpPr>
                  <p:spPr>
                    <a:xfrm flipV="1">
                      <a:off x="1289448" y="5125052"/>
                      <a:ext cx="70047" cy="26269"/>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stCxn id="114" idx="3"/>
                      <a:endCxn id="130" idx="1"/>
                    </p:cNvCxnSpPr>
                    <p:nvPr/>
                  </p:nvCxnSpPr>
                  <p:spPr>
                    <a:xfrm flipV="1">
                      <a:off x="1289448" y="5163580"/>
                      <a:ext cx="70047" cy="10508"/>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115" idx="3"/>
                      <a:endCxn id="131" idx="1"/>
                    </p:cNvCxnSpPr>
                    <p:nvPr/>
                  </p:nvCxnSpPr>
                  <p:spPr>
                    <a:xfrm>
                      <a:off x="1289448" y="5198606"/>
                      <a:ext cx="70047" cy="3503"/>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stCxn id="116" idx="3"/>
                      <a:endCxn id="132" idx="1"/>
                    </p:cNvCxnSpPr>
                    <p:nvPr/>
                  </p:nvCxnSpPr>
                  <p:spPr>
                    <a:xfrm>
                      <a:off x="1289448" y="5221372"/>
                      <a:ext cx="70047" cy="19265"/>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117" idx="3"/>
                      <a:endCxn id="133" idx="1"/>
                    </p:cNvCxnSpPr>
                    <p:nvPr/>
                  </p:nvCxnSpPr>
                  <p:spPr>
                    <a:xfrm>
                      <a:off x="1289448" y="5245890"/>
                      <a:ext cx="70047" cy="33275"/>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118" idx="3"/>
                      <a:endCxn id="134" idx="1"/>
                    </p:cNvCxnSpPr>
                    <p:nvPr/>
                  </p:nvCxnSpPr>
                  <p:spPr>
                    <a:xfrm>
                      <a:off x="1289448" y="5268657"/>
                      <a:ext cx="70047" cy="49036"/>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109" name="Oval 108"/>
                    <p:cNvSpPr/>
                    <p:nvPr/>
                  </p:nvSpPr>
                  <p:spPr>
                    <a:xfrm>
                      <a:off x="1359495" y="4939416"/>
                      <a:ext cx="70047" cy="70051"/>
                    </a:xfrm>
                    <a:prstGeom prst="ellipse">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0" name="Oval 109"/>
                    <p:cNvSpPr/>
                    <p:nvPr/>
                  </p:nvSpPr>
                  <p:spPr>
                    <a:xfrm>
                      <a:off x="1359495" y="5361475"/>
                      <a:ext cx="70047" cy="70051"/>
                    </a:xfrm>
                    <a:prstGeom prst="ellipse">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75" name="Group 263"/>
                  <p:cNvGrpSpPr>
                    <a:grpSpLocks/>
                  </p:cNvGrpSpPr>
                  <p:nvPr/>
                </p:nvGrpSpPr>
                <p:grpSpPr bwMode="auto">
                  <a:xfrm>
                    <a:off x="1354606" y="3790950"/>
                    <a:ext cx="261469" cy="1587721"/>
                    <a:chOff x="1354606" y="3790950"/>
                    <a:chExt cx="261469" cy="1587721"/>
                  </a:xfrm>
                </p:grpSpPr>
                <p:grpSp>
                  <p:nvGrpSpPr>
                    <p:cNvPr id="81" name="Group 60"/>
                    <p:cNvGrpSpPr>
                      <a:grpSpLocks/>
                    </p:cNvGrpSpPr>
                    <p:nvPr/>
                  </p:nvGrpSpPr>
                  <p:grpSpPr bwMode="auto">
                    <a:xfrm>
                      <a:off x="1354606" y="3790950"/>
                      <a:ext cx="261469" cy="1573315"/>
                      <a:chOff x="1354606" y="3790950"/>
                      <a:chExt cx="261469" cy="1573315"/>
                    </a:xfrm>
                  </p:grpSpPr>
                  <p:sp>
                    <p:nvSpPr>
                      <p:cNvPr id="83" name="Freeform 82"/>
                      <p:cNvSpPr/>
                      <p:nvPr/>
                    </p:nvSpPr>
                    <p:spPr>
                      <a:xfrm>
                        <a:off x="1354241" y="3790575"/>
                        <a:ext cx="245165" cy="1301202"/>
                      </a:xfrm>
                      <a:custGeom>
                        <a:avLst/>
                        <a:gdLst>
                          <a:gd name="connsiteX0" fmla="*/ 258294 w 258294"/>
                          <a:gd name="connsiteY0" fmla="*/ 0 h 1299569"/>
                          <a:gd name="connsiteX1" fmla="*/ 4294 w 258294"/>
                          <a:gd name="connsiteY1" fmla="*/ 473075 h 1299569"/>
                          <a:gd name="connsiteX2" fmla="*/ 99544 w 258294"/>
                          <a:gd name="connsiteY2" fmla="*/ 1035050 h 1299569"/>
                          <a:gd name="connsiteX3" fmla="*/ 112244 w 258294"/>
                          <a:gd name="connsiteY3" fmla="*/ 1276350 h 1299569"/>
                          <a:gd name="connsiteX4" fmla="*/ 96369 w 258294"/>
                          <a:gd name="connsiteY4" fmla="*/ 1276350 h 129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294" h="1299569">
                            <a:moveTo>
                              <a:pt x="258294" y="0"/>
                            </a:moveTo>
                            <a:cubicBezTo>
                              <a:pt x="144523" y="150283"/>
                              <a:pt x="30752" y="300567"/>
                              <a:pt x="4294" y="473075"/>
                            </a:cubicBezTo>
                            <a:cubicBezTo>
                              <a:pt x="-22164" y="645583"/>
                              <a:pt x="81552" y="901171"/>
                              <a:pt x="99544" y="1035050"/>
                            </a:cubicBezTo>
                            <a:cubicBezTo>
                              <a:pt x="117536" y="1168929"/>
                              <a:pt x="112773" y="1236133"/>
                              <a:pt x="112244" y="1276350"/>
                            </a:cubicBezTo>
                            <a:cubicBezTo>
                              <a:pt x="111715" y="1316567"/>
                              <a:pt x="104042" y="1296458"/>
                              <a:pt x="96369" y="1276350"/>
                            </a:cubicBezTo>
                          </a:path>
                        </a:pathLst>
                      </a:cu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84" name="Freeform 83"/>
                      <p:cNvSpPr/>
                      <p:nvPr/>
                    </p:nvSpPr>
                    <p:spPr>
                      <a:xfrm>
                        <a:off x="1370002" y="3955195"/>
                        <a:ext cx="218897" cy="1229400"/>
                      </a:xfrm>
                      <a:custGeom>
                        <a:avLst/>
                        <a:gdLst>
                          <a:gd name="connsiteX0" fmla="*/ 235788 w 235788"/>
                          <a:gd name="connsiteY0" fmla="*/ 0 h 1311038"/>
                          <a:gd name="connsiteX1" fmla="*/ 4013 w 235788"/>
                          <a:gd name="connsiteY1" fmla="*/ 428625 h 1311038"/>
                          <a:gd name="connsiteX2" fmla="*/ 89738 w 235788"/>
                          <a:gd name="connsiteY2" fmla="*/ 841375 h 1311038"/>
                          <a:gd name="connsiteX3" fmla="*/ 102438 w 235788"/>
                          <a:gd name="connsiteY3" fmla="*/ 1263650 h 1311038"/>
                          <a:gd name="connsiteX4" fmla="*/ 89738 w 235788"/>
                          <a:gd name="connsiteY4" fmla="*/ 1282700 h 13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788" h="1311038">
                            <a:moveTo>
                              <a:pt x="235788" y="0"/>
                            </a:moveTo>
                            <a:cubicBezTo>
                              <a:pt x="132071" y="144198"/>
                              <a:pt x="28355" y="288396"/>
                              <a:pt x="4013" y="428625"/>
                            </a:cubicBezTo>
                            <a:cubicBezTo>
                              <a:pt x="-20329" y="568854"/>
                              <a:pt x="73334" y="702204"/>
                              <a:pt x="89738" y="841375"/>
                            </a:cubicBezTo>
                            <a:cubicBezTo>
                              <a:pt x="106142" y="980546"/>
                              <a:pt x="102438" y="1190096"/>
                              <a:pt x="102438" y="1263650"/>
                            </a:cubicBezTo>
                            <a:cubicBezTo>
                              <a:pt x="102438" y="1337204"/>
                              <a:pt x="96088" y="1309952"/>
                              <a:pt x="89738" y="1282700"/>
                            </a:cubicBezTo>
                          </a:path>
                        </a:pathLst>
                      </a:cu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85" name="Freeform 84"/>
                      <p:cNvSpPr/>
                      <p:nvPr/>
                    </p:nvSpPr>
                    <p:spPr>
                      <a:xfrm>
                        <a:off x="1355993" y="3876387"/>
                        <a:ext cx="239911" cy="1287193"/>
                      </a:xfrm>
                      <a:custGeom>
                        <a:avLst/>
                        <a:gdLst>
                          <a:gd name="connsiteX0" fmla="*/ 249918 w 249918"/>
                          <a:gd name="connsiteY0" fmla="*/ 0 h 1285708"/>
                          <a:gd name="connsiteX1" fmla="*/ 2268 w 249918"/>
                          <a:gd name="connsiteY1" fmla="*/ 466725 h 1285708"/>
                          <a:gd name="connsiteX2" fmla="*/ 126093 w 249918"/>
                          <a:gd name="connsiteY2" fmla="*/ 939800 h 1285708"/>
                          <a:gd name="connsiteX3" fmla="*/ 110218 w 249918"/>
                          <a:gd name="connsiteY3" fmla="*/ 1260475 h 1285708"/>
                          <a:gd name="connsiteX4" fmla="*/ 97518 w 249918"/>
                          <a:gd name="connsiteY4" fmla="*/ 1241425 h 1285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918" h="1285708">
                            <a:moveTo>
                              <a:pt x="249918" y="0"/>
                            </a:moveTo>
                            <a:cubicBezTo>
                              <a:pt x="136411" y="155046"/>
                              <a:pt x="22905" y="310092"/>
                              <a:pt x="2268" y="466725"/>
                            </a:cubicBezTo>
                            <a:cubicBezTo>
                              <a:pt x="-18369" y="623358"/>
                              <a:pt x="108101" y="807508"/>
                              <a:pt x="126093" y="939800"/>
                            </a:cubicBezTo>
                            <a:cubicBezTo>
                              <a:pt x="144085" y="1072092"/>
                              <a:pt x="114980" y="1210204"/>
                              <a:pt x="110218" y="1260475"/>
                            </a:cubicBezTo>
                            <a:cubicBezTo>
                              <a:pt x="105456" y="1310746"/>
                              <a:pt x="101487" y="1276085"/>
                              <a:pt x="97518" y="1241425"/>
                            </a:cubicBezTo>
                          </a:path>
                        </a:pathLst>
                      </a:cu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86" name="Freeform 85"/>
                      <p:cNvSpPr/>
                      <p:nvPr/>
                    </p:nvSpPr>
                    <p:spPr>
                      <a:xfrm>
                        <a:off x="1426040" y="4170602"/>
                        <a:ext cx="166361" cy="1103307"/>
                      </a:xfrm>
                      <a:custGeom>
                        <a:avLst/>
                        <a:gdLst>
                          <a:gd name="connsiteX0" fmla="*/ 176196 w 176196"/>
                          <a:gd name="connsiteY0" fmla="*/ 0 h 1101725"/>
                          <a:gd name="connsiteX1" fmla="*/ 1571 w 176196"/>
                          <a:gd name="connsiteY1" fmla="*/ 365125 h 1101725"/>
                          <a:gd name="connsiteX2" fmla="*/ 87296 w 176196"/>
                          <a:gd name="connsiteY2" fmla="*/ 688975 h 1101725"/>
                          <a:gd name="connsiteX3" fmla="*/ 36496 w 176196"/>
                          <a:gd name="connsiteY3" fmla="*/ 1101725 h 1101725"/>
                        </a:gdLst>
                        <a:ahLst/>
                        <a:cxnLst>
                          <a:cxn ang="0">
                            <a:pos x="connsiteX0" y="connsiteY0"/>
                          </a:cxn>
                          <a:cxn ang="0">
                            <a:pos x="connsiteX1" y="connsiteY1"/>
                          </a:cxn>
                          <a:cxn ang="0">
                            <a:pos x="connsiteX2" y="connsiteY2"/>
                          </a:cxn>
                          <a:cxn ang="0">
                            <a:pos x="connsiteX3" y="connsiteY3"/>
                          </a:cxn>
                        </a:cxnLst>
                        <a:rect l="l" t="t" r="r" b="b"/>
                        <a:pathLst>
                          <a:path w="176196" h="1101725">
                            <a:moveTo>
                              <a:pt x="176196" y="0"/>
                            </a:moveTo>
                            <a:cubicBezTo>
                              <a:pt x="96292" y="125148"/>
                              <a:pt x="16388" y="250296"/>
                              <a:pt x="1571" y="365125"/>
                            </a:cubicBezTo>
                            <a:cubicBezTo>
                              <a:pt x="-13246" y="479954"/>
                              <a:pt x="81475" y="566208"/>
                              <a:pt x="87296" y="688975"/>
                            </a:cubicBezTo>
                            <a:cubicBezTo>
                              <a:pt x="93117" y="811742"/>
                              <a:pt x="64806" y="956733"/>
                              <a:pt x="36496" y="1101725"/>
                            </a:cubicBezTo>
                          </a:path>
                        </a:pathLst>
                      </a:cu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87" name="Freeform 86"/>
                      <p:cNvSpPr/>
                      <p:nvPr/>
                    </p:nvSpPr>
                    <p:spPr>
                      <a:xfrm>
                        <a:off x="1436547" y="4254664"/>
                        <a:ext cx="161108" cy="1075287"/>
                      </a:xfrm>
                      <a:custGeom>
                        <a:avLst/>
                        <a:gdLst>
                          <a:gd name="connsiteX0" fmla="*/ 173356 w 173356"/>
                          <a:gd name="connsiteY0" fmla="*/ 0 h 1098668"/>
                          <a:gd name="connsiteX1" fmla="*/ 1906 w 173356"/>
                          <a:gd name="connsiteY1" fmla="*/ 346075 h 1098668"/>
                          <a:gd name="connsiteX2" fmla="*/ 78106 w 173356"/>
                          <a:gd name="connsiteY2" fmla="*/ 622300 h 1098668"/>
                          <a:gd name="connsiteX3" fmla="*/ 24131 w 173356"/>
                          <a:gd name="connsiteY3" fmla="*/ 1060450 h 1098668"/>
                          <a:gd name="connsiteX4" fmla="*/ 14606 w 173356"/>
                          <a:gd name="connsiteY4" fmla="*/ 1047750 h 1098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356" h="1098668">
                            <a:moveTo>
                              <a:pt x="173356" y="0"/>
                            </a:moveTo>
                            <a:cubicBezTo>
                              <a:pt x="95568" y="121179"/>
                              <a:pt x="17781" y="242358"/>
                              <a:pt x="1906" y="346075"/>
                            </a:cubicBezTo>
                            <a:cubicBezTo>
                              <a:pt x="-13969" y="449792"/>
                              <a:pt x="74402" y="503238"/>
                              <a:pt x="78106" y="622300"/>
                            </a:cubicBezTo>
                            <a:cubicBezTo>
                              <a:pt x="81810" y="741362"/>
                              <a:pt x="34714" y="989542"/>
                              <a:pt x="24131" y="1060450"/>
                            </a:cubicBezTo>
                            <a:cubicBezTo>
                              <a:pt x="13548" y="1131358"/>
                              <a:pt x="14077" y="1089554"/>
                              <a:pt x="14606" y="1047750"/>
                            </a:cubicBezTo>
                          </a:path>
                        </a:pathLst>
                      </a:cu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88" name="Freeform 87"/>
                      <p:cNvSpPr/>
                      <p:nvPr/>
                    </p:nvSpPr>
                    <p:spPr>
                      <a:xfrm>
                        <a:off x="1448805" y="4314208"/>
                        <a:ext cx="150601" cy="1050769"/>
                      </a:xfrm>
                      <a:custGeom>
                        <a:avLst/>
                        <a:gdLst>
                          <a:gd name="connsiteX0" fmla="*/ 166597 w 166597"/>
                          <a:gd name="connsiteY0" fmla="*/ 0 h 1028700"/>
                          <a:gd name="connsiteX1" fmla="*/ 1497 w 166597"/>
                          <a:gd name="connsiteY1" fmla="*/ 304800 h 1028700"/>
                          <a:gd name="connsiteX2" fmla="*/ 80872 w 166597"/>
                          <a:gd name="connsiteY2" fmla="*/ 549275 h 1028700"/>
                          <a:gd name="connsiteX3" fmla="*/ 7847 w 166597"/>
                          <a:gd name="connsiteY3" fmla="*/ 1028700 h 1028700"/>
                        </a:gdLst>
                        <a:ahLst/>
                        <a:cxnLst>
                          <a:cxn ang="0">
                            <a:pos x="connsiteX0" y="connsiteY0"/>
                          </a:cxn>
                          <a:cxn ang="0">
                            <a:pos x="connsiteX1" y="connsiteY1"/>
                          </a:cxn>
                          <a:cxn ang="0">
                            <a:pos x="connsiteX2" y="connsiteY2"/>
                          </a:cxn>
                          <a:cxn ang="0">
                            <a:pos x="connsiteX3" y="connsiteY3"/>
                          </a:cxn>
                        </a:cxnLst>
                        <a:rect l="l" t="t" r="r" b="b"/>
                        <a:pathLst>
                          <a:path w="166597" h="1028700">
                            <a:moveTo>
                              <a:pt x="166597" y="0"/>
                            </a:moveTo>
                            <a:cubicBezTo>
                              <a:pt x="91190" y="106627"/>
                              <a:pt x="15784" y="213254"/>
                              <a:pt x="1497" y="304800"/>
                            </a:cubicBezTo>
                            <a:cubicBezTo>
                              <a:pt x="-12790" y="396346"/>
                              <a:pt x="79814" y="428625"/>
                              <a:pt x="80872" y="549275"/>
                            </a:cubicBezTo>
                            <a:cubicBezTo>
                              <a:pt x="81930" y="669925"/>
                              <a:pt x="44888" y="849312"/>
                              <a:pt x="7847" y="1028700"/>
                            </a:cubicBezTo>
                          </a:path>
                        </a:pathLst>
                      </a:cu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89" name="Freeform 88"/>
                      <p:cNvSpPr/>
                      <p:nvPr/>
                    </p:nvSpPr>
                    <p:spPr>
                      <a:xfrm>
                        <a:off x="1380509" y="4025247"/>
                        <a:ext cx="208390" cy="1199627"/>
                      </a:xfrm>
                      <a:custGeom>
                        <a:avLst/>
                        <a:gdLst>
                          <a:gd name="connsiteX0" fmla="*/ 231136 w 231136"/>
                          <a:gd name="connsiteY0" fmla="*/ 0 h 1197996"/>
                          <a:gd name="connsiteX1" fmla="*/ 2536 w 231136"/>
                          <a:gd name="connsiteY1" fmla="*/ 409575 h 1197996"/>
                          <a:gd name="connsiteX2" fmla="*/ 107311 w 231136"/>
                          <a:gd name="connsiteY2" fmla="*/ 793750 h 1197996"/>
                          <a:gd name="connsiteX3" fmla="*/ 85086 w 231136"/>
                          <a:gd name="connsiteY3" fmla="*/ 1165225 h 1197996"/>
                          <a:gd name="connsiteX4" fmla="*/ 72386 w 231136"/>
                          <a:gd name="connsiteY4" fmla="*/ 1155700 h 1197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136" h="1197996">
                            <a:moveTo>
                              <a:pt x="231136" y="0"/>
                            </a:moveTo>
                            <a:cubicBezTo>
                              <a:pt x="127154" y="138641"/>
                              <a:pt x="23173" y="277283"/>
                              <a:pt x="2536" y="409575"/>
                            </a:cubicBezTo>
                            <a:cubicBezTo>
                              <a:pt x="-18102" y="541867"/>
                              <a:pt x="93553" y="667808"/>
                              <a:pt x="107311" y="793750"/>
                            </a:cubicBezTo>
                            <a:cubicBezTo>
                              <a:pt x="121069" y="919692"/>
                              <a:pt x="90907" y="1104900"/>
                              <a:pt x="85086" y="1165225"/>
                            </a:cubicBezTo>
                            <a:cubicBezTo>
                              <a:pt x="79265" y="1225550"/>
                              <a:pt x="75825" y="1190625"/>
                              <a:pt x="72386" y="1155700"/>
                            </a:cubicBezTo>
                          </a:path>
                        </a:pathLst>
                      </a:cu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90" name="Freeform 89"/>
                      <p:cNvSpPr/>
                      <p:nvPr/>
                    </p:nvSpPr>
                    <p:spPr>
                      <a:xfrm>
                        <a:off x="1413781" y="4091795"/>
                        <a:ext cx="183874" cy="1155846"/>
                      </a:xfrm>
                      <a:custGeom>
                        <a:avLst/>
                        <a:gdLst>
                          <a:gd name="connsiteX0" fmla="*/ 195431 w 195431"/>
                          <a:gd name="connsiteY0" fmla="*/ 0 h 1180880"/>
                          <a:gd name="connsiteX1" fmla="*/ 1756 w 195431"/>
                          <a:gd name="connsiteY1" fmla="*/ 371475 h 1180880"/>
                          <a:gd name="connsiteX2" fmla="*/ 97006 w 195431"/>
                          <a:gd name="connsiteY2" fmla="*/ 781050 h 1180880"/>
                          <a:gd name="connsiteX3" fmla="*/ 49381 w 195431"/>
                          <a:gd name="connsiteY3" fmla="*/ 1152525 h 1180880"/>
                          <a:gd name="connsiteX4" fmla="*/ 39856 w 195431"/>
                          <a:gd name="connsiteY4" fmla="*/ 1127125 h 1180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31" h="1180880">
                            <a:moveTo>
                              <a:pt x="195431" y="0"/>
                            </a:moveTo>
                            <a:cubicBezTo>
                              <a:pt x="106795" y="120650"/>
                              <a:pt x="18160" y="241300"/>
                              <a:pt x="1756" y="371475"/>
                            </a:cubicBezTo>
                            <a:cubicBezTo>
                              <a:pt x="-14648" y="501650"/>
                              <a:pt x="89068" y="650875"/>
                              <a:pt x="97006" y="781050"/>
                            </a:cubicBezTo>
                            <a:cubicBezTo>
                              <a:pt x="104943" y="911225"/>
                              <a:pt x="58906" y="1094846"/>
                              <a:pt x="49381" y="1152525"/>
                            </a:cubicBezTo>
                            <a:cubicBezTo>
                              <a:pt x="39856" y="1210204"/>
                              <a:pt x="39856" y="1168664"/>
                              <a:pt x="39856" y="1127125"/>
                            </a:cubicBezTo>
                          </a:path>
                        </a:pathLst>
                      </a:cu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grpSp>
                <p:cxnSp>
                  <p:nvCxnSpPr>
                    <p:cNvPr id="82" name="Straight Connector 81"/>
                    <p:cNvCxnSpPr/>
                    <p:nvPr/>
                  </p:nvCxnSpPr>
                  <p:spPr>
                    <a:xfrm>
                      <a:off x="1471570" y="5030482"/>
                      <a:ext cx="0" cy="348504"/>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76" name="Group 279"/>
                  <p:cNvGrpSpPr>
                    <a:grpSpLocks/>
                  </p:cNvGrpSpPr>
                  <p:nvPr/>
                </p:nvGrpSpPr>
                <p:grpSpPr bwMode="auto">
                  <a:xfrm>
                    <a:off x="1295400" y="4620087"/>
                    <a:ext cx="348637" cy="366146"/>
                    <a:chOff x="1295399" y="4620087"/>
                    <a:chExt cx="348637" cy="366146"/>
                  </a:xfrm>
                </p:grpSpPr>
                <p:sp>
                  <p:nvSpPr>
                    <p:cNvPr id="77" name="Rectangle 76"/>
                    <p:cNvSpPr/>
                    <p:nvPr/>
                  </p:nvSpPr>
                  <p:spPr>
                    <a:xfrm rot="2670633">
                      <a:off x="1294700" y="4620683"/>
                      <a:ext cx="304705" cy="4553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78" name="Straight Connector 77"/>
                    <p:cNvCxnSpPr>
                      <a:stCxn id="77" idx="3"/>
                      <a:endCxn id="95" idx="0"/>
                    </p:cNvCxnSpPr>
                    <p:nvPr/>
                  </p:nvCxnSpPr>
                  <p:spPr>
                    <a:xfrm>
                      <a:off x="1555626" y="4750277"/>
                      <a:ext cx="59540" cy="17687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95" idx="0"/>
                      <a:endCxn id="95" idx="3"/>
                    </p:cNvCxnSpPr>
                    <p:nvPr/>
                  </p:nvCxnSpPr>
                  <p:spPr>
                    <a:xfrm flipH="1">
                      <a:off x="1594151" y="4927156"/>
                      <a:ext cx="19262" cy="595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95" idx="0"/>
                      <a:endCxn id="95" idx="5"/>
                    </p:cNvCxnSpPr>
                    <p:nvPr/>
                  </p:nvCxnSpPr>
                  <p:spPr>
                    <a:xfrm>
                      <a:off x="1615166" y="4927156"/>
                      <a:ext cx="17512" cy="595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53" name="Group 5"/>
                <p:cNvGrpSpPr/>
                <p:nvPr/>
              </p:nvGrpSpPr>
              <p:grpSpPr bwMode="auto">
                <a:xfrm>
                  <a:off x="2384369" y="1228432"/>
                  <a:ext cx="759811" cy="3849710"/>
                  <a:chOff x="1524000" y="533400"/>
                  <a:chExt cx="838200" cy="4247554"/>
                </a:xfrm>
                <a:solidFill>
                  <a:schemeClr val="bg1">
                    <a:lumMod val="75000"/>
                  </a:schemeClr>
                </a:solidFill>
              </p:grpSpPr>
              <p:sp>
                <p:nvSpPr>
                  <p:cNvPr id="70" name="Rectangle 4"/>
                  <p:cNvSpPr/>
                  <p:nvPr/>
                </p:nvSpPr>
                <p:spPr>
                  <a:xfrm>
                    <a:off x="1524000" y="914400"/>
                    <a:ext cx="838200" cy="1524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1" name="Rectangle 2"/>
                  <p:cNvSpPr/>
                  <p:nvPr/>
                </p:nvSpPr>
                <p:spPr>
                  <a:xfrm>
                    <a:off x="1905000" y="533400"/>
                    <a:ext cx="76200" cy="424755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2" name="Rectangle 71"/>
                  <p:cNvSpPr/>
                  <p:nvPr/>
                </p:nvSpPr>
                <p:spPr>
                  <a:xfrm>
                    <a:off x="2133600" y="533400"/>
                    <a:ext cx="82536" cy="81855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54" name="TextBox 160"/>
                <p:cNvSpPr txBox="1">
                  <a:spLocks noChangeArrowheads="1"/>
                </p:cNvSpPr>
                <p:nvPr/>
              </p:nvSpPr>
              <p:spPr bwMode="auto">
                <a:xfrm>
                  <a:off x="971674" y="3822542"/>
                  <a:ext cx="1066736" cy="369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dirty="0" smtClean="0">
                      <a:latin typeface="Times New Roman" panose="02020603050405020304" pitchFamily="18" charset="0"/>
                      <a:cs typeface="Times New Roman" panose="02020603050405020304" pitchFamily="18" charset="0"/>
                    </a:rPr>
                    <a:t>Cryostat</a:t>
                  </a:r>
                  <a:endParaRPr lang="zh-CN" altLang="en-US" dirty="0">
                    <a:latin typeface="Times New Roman" panose="02020603050405020304" pitchFamily="18" charset="0"/>
                    <a:cs typeface="Times New Roman" panose="02020603050405020304" pitchFamily="18" charset="0"/>
                  </a:endParaRPr>
                </a:p>
              </p:txBody>
            </p:sp>
            <p:sp>
              <p:nvSpPr>
                <p:cNvPr id="55" name="TextBox 161"/>
                <p:cNvSpPr txBox="1">
                  <a:spLocks noChangeArrowheads="1"/>
                </p:cNvSpPr>
                <p:nvPr/>
              </p:nvSpPr>
              <p:spPr bwMode="auto">
                <a:xfrm>
                  <a:off x="4079128" y="4946572"/>
                  <a:ext cx="1221400" cy="369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dirty="0">
                      <a:latin typeface="Times New Roman" panose="02020603050405020304" pitchFamily="18" charset="0"/>
                      <a:cs typeface="Times New Roman" panose="02020603050405020304" pitchFamily="18" charset="0"/>
                    </a:rPr>
                    <a:t>s</a:t>
                  </a:r>
                  <a:r>
                    <a:rPr lang="en-US" altLang="zh-CN" dirty="0" smtClean="0">
                      <a:latin typeface="Times New Roman" panose="02020603050405020304" pitchFamily="18" charset="0"/>
                      <a:cs typeface="Times New Roman" panose="02020603050405020304" pitchFamily="18" charset="0"/>
                    </a:rPr>
                    <a:t>ensor A</a:t>
                  </a:r>
                  <a:endParaRPr lang="zh-CN" altLang="en-US" dirty="0">
                    <a:latin typeface="Times New Roman" panose="02020603050405020304" pitchFamily="18" charset="0"/>
                    <a:cs typeface="Times New Roman" panose="02020603050405020304" pitchFamily="18" charset="0"/>
                  </a:endParaRPr>
                </a:p>
              </p:txBody>
            </p:sp>
            <p:cxnSp>
              <p:nvCxnSpPr>
                <p:cNvPr id="56" name="Straight Arrow Connector 55"/>
                <p:cNvCxnSpPr/>
                <p:nvPr/>
              </p:nvCxnSpPr>
              <p:spPr bwMode="auto">
                <a:xfrm flipV="1">
                  <a:off x="2921008" y="5714273"/>
                  <a:ext cx="1109596" cy="1"/>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bwMode="auto">
                <a:xfrm flipV="1">
                  <a:off x="3068007" y="5131223"/>
                  <a:ext cx="1072400" cy="40212"/>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59" name="TextBox 165"/>
                <p:cNvSpPr txBox="1">
                  <a:spLocks noChangeArrowheads="1"/>
                </p:cNvSpPr>
                <p:nvPr/>
              </p:nvSpPr>
              <p:spPr bwMode="auto">
                <a:xfrm>
                  <a:off x="3900436" y="4140437"/>
                  <a:ext cx="1109409" cy="369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dirty="0" smtClean="0">
                      <a:latin typeface="Times New Roman" panose="02020603050405020304" pitchFamily="18" charset="0"/>
                      <a:cs typeface="Times New Roman" panose="02020603050405020304" pitchFamily="18" charset="0"/>
                    </a:rPr>
                    <a:t>Vacuum</a:t>
                  </a:r>
                  <a:endParaRPr lang="zh-CN" altLang="en-US" dirty="0">
                    <a:latin typeface="Times New Roman" panose="02020603050405020304" pitchFamily="18" charset="0"/>
                    <a:cs typeface="Times New Roman" panose="02020603050405020304" pitchFamily="18" charset="0"/>
                  </a:endParaRPr>
                </a:p>
              </p:txBody>
            </p:sp>
            <p:cxnSp>
              <p:nvCxnSpPr>
                <p:cNvPr id="60" name="Straight Arrow Connector 59"/>
                <p:cNvCxnSpPr/>
                <p:nvPr/>
              </p:nvCxnSpPr>
              <p:spPr bwMode="auto">
                <a:xfrm flipV="1">
                  <a:off x="3378181" y="4307971"/>
                  <a:ext cx="522256" cy="36506"/>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61" name="TextBox 167"/>
                <p:cNvSpPr txBox="1">
                  <a:spLocks noChangeArrowheads="1"/>
                </p:cNvSpPr>
                <p:nvPr/>
              </p:nvSpPr>
              <p:spPr bwMode="auto">
                <a:xfrm>
                  <a:off x="2004126" y="1031889"/>
                  <a:ext cx="1631845" cy="36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dirty="0" smtClean="0"/>
                    <a:t>LN</a:t>
                  </a:r>
                  <a:r>
                    <a:rPr lang="en-US" altLang="zh-CN" baseline="-25000" dirty="0" smtClean="0"/>
                    <a:t>2</a:t>
                  </a:r>
                  <a:endParaRPr lang="zh-CN" altLang="en-US" baseline="-25000" dirty="0"/>
                </a:p>
              </p:txBody>
            </p:sp>
            <p:sp>
              <p:nvSpPr>
                <p:cNvPr id="64" name="Down Arrow 63"/>
                <p:cNvSpPr/>
                <p:nvPr/>
              </p:nvSpPr>
              <p:spPr bwMode="auto">
                <a:xfrm>
                  <a:off x="2749568" y="1146171"/>
                  <a:ext cx="41273" cy="1968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67" name="Straight Arrow Connector 66"/>
                <p:cNvCxnSpPr/>
                <p:nvPr/>
              </p:nvCxnSpPr>
              <p:spPr bwMode="auto">
                <a:xfrm>
                  <a:off x="1811411" y="2385812"/>
                  <a:ext cx="392090" cy="1588"/>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68" name="TextBox 174"/>
                <p:cNvSpPr txBox="1">
                  <a:spLocks noChangeArrowheads="1"/>
                </p:cNvSpPr>
                <p:nvPr/>
              </p:nvSpPr>
              <p:spPr bwMode="auto">
                <a:xfrm>
                  <a:off x="3605068" y="3375043"/>
                  <a:ext cx="1471062" cy="923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dirty="0" smtClean="0">
                      <a:latin typeface="Times New Roman" panose="02020603050405020304" pitchFamily="18" charset="0"/>
                      <a:cs typeface="Times New Roman" panose="02020603050405020304" pitchFamily="18" charset="0"/>
                    </a:rPr>
                    <a:t>Temperature</a:t>
                  </a:r>
                </a:p>
                <a:p>
                  <a:pPr eaLnBrk="1" hangingPunct="1"/>
                  <a:r>
                    <a:rPr lang="en-US" altLang="zh-CN" dirty="0" smtClean="0">
                      <a:latin typeface="Times New Roman" panose="02020603050405020304" pitchFamily="18" charset="0"/>
                      <a:cs typeface="Times New Roman" panose="02020603050405020304" pitchFamily="18" charset="0"/>
                    </a:rPr>
                    <a:t>Controller</a:t>
                  </a:r>
                </a:p>
                <a:p>
                  <a:pPr eaLnBrk="1" hangingPunct="1"/>
                  <a:endParaRPr lang="zh-CN" altLang="en-US" dirty="0"/>
                </a:p>
              </p:txBody>
            </p:sp>
            <p:cxnSp>
              <p:nvCxnSpPr>
                <p:cNvPr id="69" name="Straight Arrow Connector 68"/>
                <p:cNvCxnSpPr/>
                <p:nvPr/>
              </p:nvCxnSpPr>
              <p:spPr bwMode="auto">
                <a:xfrm flipH="1" flipV="1">
                  <a:off x="3243251" y="2920715"/>
                  <a:ext cx="607977" cy="436493"/>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grpSp>
          <p:sp>
            <p:nvSpPr>
              <p:cNvPr id="50" name="Isosceles Triangle 49"/>
              <p:cNvSpPr/>
              <p:nvPr/>
            </p:nvSpPr>
            <p:spPr>
              <a:xfrm rot="5400000">
                <a:off x="5435337" y="5229017"/>
                <a:ext cx="144439" cy="431774"/>
              </a:xfrm>
              <a:prstGeom prst="triangl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a:p>
            </p:txBody>
          </p:sp>
        </p:grpSp>
        <p:sp>
          <p:nvSpPr>
            <p:cNvPr id="45" name="Oval 44"/>
            <p:cNvSpPr/>
            <p:nvPr/>
          </p:nvSpPr>
          <p:spPr bwMode="auto">
            <a:xfrm>
              <a:off x="6372200" y="5010571"/>
              <a:ext cx="73025" cy="74613"/>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6" name="TextBox 161"/>
            <p:cNvSpPr txBox="1">
              <a:spLocks noChangeArrowheads="1"/>
            </p:cNvSpPr>
            <p:nvPr/>
          </p:nvSpPr>
          <p:spPr bwMode="auto">
            <a:xfrm>
              <a:off x="7769299" y="5435904"/>
              <a:ext cx="12032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dirty="0">
                  <a:latin typeface="Times New Roman" panose="02020603050405020304" pitchFamily="18" charset="0"/>
                  <a:cs typeface="Times New Roman" panose="02020603050405020304" pitchFamily="18" charset="0"/>
                </a:rPr>
                <a:t>s</a:t>
              </a:r>
              <a:r>
                <a:rPr lang="en-US" altLang="zh-CN" dirty="0" smtClean="0">
                  <a:latin typeface="Times New Roman" panose="02020603050405020304" pitchFamily="18" charset="0"/>
                  <a:cs typeface="Times New Roman" panose="02020603050405020304" pitchFamily="18" charset="0"/>
                </a:rPr>
                <a:t>ensor B</a:t>
              </a:r>
              <a:endParaRPr lang="zh-CN" altLang="en-US" dirty="0">
                <a:latin typeface="Times New Roman" panose="02020603050405020304" pitchFamily="18" charset="0"/>
                <a:cs typeface="Times New Roman" panose="02020603050405020304" pitchFamily="18" charset="0"/>
              </a:endParaRPr>
            </a:p>
          </p:txBody>
        </p:sp>
        <p:cxnSp>
          <p:nvCxnSpPr>
            <p:cNvPr id="47" name="Straight Arrow Connector 46"/>
            <p:cNvCxnSpPr/>
            <p:nvPr/>
          </p:nvCxnSpPr>
          <p:spPr bwMode="auto">
            <a:xfrm>
              <a:off x="6505575" y="5183981"/>
              <a:ext cx="1023937" cy="171717"/>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48" name="TextBox 161"/>
            <p:cNvSpPr txBox="1">
              <a:spLocks noChangeArrowheads="1"/>
            </p:cNvSpPr>
            <p:nvPr/>
          </p:nvSpPr>
          <p:spPr bwMode="auto">
            <a:xfrm>
              <a:off x="7531031" y="5157192"/>
              <a:ext cx="969252" cy="37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dirty="0" smtClean="0">
                  <a:latin typeface="Times New Roman" panose="02020603050405020304" pitchFamily="18" charset="0"/>
                  <a:cs typeface="Times New Roman" panose="02020603050405020304" pitchFamily="18" charset="0"/>
                </a:rPr>
                <a:t>heater</a:t>
              </a:r>
              <a:endParaRPr lang="zh-CN" altLang="en-US" dirty="0">
                <a:latin typeface="Times New Roman" panose="02020603050405020304" pitchFamily="18" charset="0"/>
                <a:cs typeface="Times New Roman" panose="02020603050405020304" pitchFamily="18" charset="0"/>
              </a:endParaRPr>
            </a:p>
          </p:txBody>
        </p:sp>
      </p:grpSp>
      <p:grpSp>
        <p:nvGrpSpPr>
          <p:cNvPr id="223" name="Group 222"/>
          <p:cNvGrpSpPr/>
          <p:nvPr/>
        </p:nvGrpSpPr>
        <p:grpSpPr>
          <a:xfrm>
            <a:off x="7013529" y="303967"/>
            <a:ext cx="2057400" cy="1373265"/>
            <a:chOff x="6705600" y="2527068"/>
            <a:chExt cx="2057400" cy="1373265"/>
          </a:xfrm>
        </p:grpSpPr>
        <p:pic>
          <p:nvPicPr>
            <p:cNvPr id="224" name="图片 1"/>
            <p:cNvPicPr>
              <a:picLocks noChangeAspect="1" noChangeArrowheads="1"/>
            </p:cNvPicPr>
            <p:nvPr/>
          </p:nvPicPr>
          <p:blipFill>
            <a:blip r:embed="rId7"/>
            <a:srcRect/>
            <a:stretch>
              <a:fillRect/>
            </a:stretch>
          </p:blipFill>
          <p:spPr bwMode="auto">
            <a:xfrm>
              <a:off x="6705600" y="2527068"/>
              <a:ext cx="2057400" cy="1373265"/>
            </a:xfrm>
            <a:prstGeom prst="rect">
              <a:avLst/>
            </a:prstGeom>
            <a:solidFill>
              <a:srgbClr val="FFFFFF"/>
            </a:solidFill>
            <a:ln w="9525">
              <a:noFill/>
              <a:miter lim="800000"/>
              <a:headEnd/>
              <a:tailEnd/>
            </a:ln>
          </p:spPr>
        </p:pic>
        <p:sp>
          <p:nvSpPr>
            <p:cNvPr id="225" name="TextBox 224"/>
            <p:cNvSpPr txBox="1"/>
            <p:nvPr/>
          </p:nvSpPr>
          <p:spPr>
            <a:xfrm>
              <a:off x="7467600" y="2740967"/>
              <a:ext cx="678391" cy="36933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wrap="none" rtlCol="0">
              <a:spAutoFit/>
            </a:bodyPr>
            <a:lstStyle/>
            <a:p>
              <a:r>
                <a:rPr lang="en-US" dirty="0" smtClean="0"/>
                <a:t>Laser</a:t>
              </a:r>
              <a:endParaRPr lang="en-US" dirty="0"/>
            </a:p>
          </p:txBody>
        </p:sp>
      </p:grpSp>
      <p:sp>
        <p:nvSpPr>
          <p:cNvPr id="226" name="TextBox 160"/>
          <p:cNvSpPr txBox="1">
            <a:spLocks noChangeArrowheads="1"/>
          </p:cNvSpPr>
          <p:nvPr/>
        </p:nvSpPr>
        <p:spPr bwMode="auto">
          <a:xfrm>
            <a:off x="5037241" y="2526268"/>
            <a:ext cx="11287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dirty="0" smtClean="0">
                <a:latin typeface="Times New Roman" panose="02020603050405020304" pitchFamily="18" charset="0"/>
                <a:cs typeface="Times New Roman" panose="02020603050405020304" pitchFamily="18" charset="0"/>
              </a:rPr>
              <a:t>Current in</a:t>
            </a:r>
            <a:endParaRPr lang="zh-CN" altLang="en-US" dirty="0">
              <a:latin typeface="Times New Roman" panose="02020603050405020304" pitchFamily="18" charset="0"/>
              <a:cs typeface="Times New Roman" panose="02020603050405020304" pitchFamily="18" charset="0"/>
            </a:endParaRPr>
          </a:p>
        </p:txBody>
      </p:sp>
      <p:sp>
        <p:nvSpPr>
          <p:cNvPr id="227" name="TextBox 160"/>
          <p:cNvSpPr txBox="1">
            <a:spLocks noChangeArrowheads="1"/>
          </p:cNvSpPr>
          <p:nvPr/>
        </p:nvSpPr>
        <p:spPr bwMode="auto">
          <a:xfrm>
            <a:off x="4724400" y="5671234"/>
            <a:ext cx="11287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dirty="0" smtClean="0">
                <a:latin typeface="Times New Roman" panose="02020603050405020304" pitchFamily="18" charset="0"/>
                <a:cs typeface="Times New Roman" panose="02020603050405020304" pitchFamily="18" charset="0"/>
              </a:rPr>
              <a:t>Light </a:t>
            </a:r>
          </a:p>
          <a:p>
            <a:pPr algn="ctr" eaLnBrk="1" hangingPunct="1"/>
            <a:r>
              <a:rPr lang="en-US" altLang="zh-CN" dirty="0" smtClean="0">
                <a:latin typeface="Times New Roman" panose="02020603050405020304" pitchFamily="18" charset="0"/>
                <a:cs typeface="Times New Roman" panose="02020603050405020304" pitchFamily="18" charset="0"/>
              </a:rPr>
              <a:t>out</a:t>
            </a:r>
            <a:endParaRPr lang="zh-CN" altLang="en-US" dirty="0">
              <a:latin typeface="Times New Roman" panose="02020603050405020304" pitchFamily="18" charset="0"/>
              <a:cs typeface="Times New Roman" panose="02020603050405020304" pitchFamily="18" charset="0"/>
            </a:endParaRPr>
          </a:p>
        </p:txBody>
      </p:sp>
      <p:cxnSp>
        <p:nvCxnSpPr>
          <p:cNvPr id="228" name="Straight Arrow Connector 227"/>
          <p:cNvCxnSpPr/>
          <p:nvPr/>
        </p:nvCxnSpPr>
        <p:spPr>
          <a:xfrm flipH="1">
            <a:off x="4635989" y="1143000"/>
            <a:ext cx="2180824" cy="354088"/>
          </a:xfrm>
          <a:prstGeom prst="straightConnector1">
            <a:avLst/>
          </a:prstGeom>
          <a:ln w="25400">
            <a:solidFill>
              <a:srgbClr val="3333FF"/>
            </a:solidFill>
            <a:tailEnd type="arrow"/>
          </a:ln>
        </p:spPr>
        <p:style>
          <a:lnRef idx="1">
            <a:schemeClr val="accent1"/>
          </a:lnRef>
          <a:fillRef idx="0">
            <a:schemeClr val="accent1"/>
          </a:fillRef>
          <a:effectRef idx="0">
            <a:schemeClr val="accent1"/>
          </a:effectRef>
          <a:fontRef idx="minor">
            <a:schemeClr val="tx1"/>
          </a:fontRef>
        </p:style>
      </p:cxnSp>
      <p:sp>
        <p:nvSpPr>
          <p:cNvPr id="222" name="TextBox 221"/>
          <p:cNvSpPr txBox="1"/>
          <p:nvPr/>
        </p:nvSpPr>
        <p:spPr>
          <a:xfrm>
            <a:off x="2299613" y="4533578"/>
            <a:ext cx="2371162" cy="369332"/>
          </a:xfrm>
          <a:prstGeom prst="rect">
            <a:avLst/>
          </a:prstGeom>
          <a:noFill/>
        </p:spPr>
        <p:txBody>
          <a:bodyPr wrap="none" rtlCol="0">
            <a:spAutoFit/>
          </a:bodyPr>
          <a:lstStyle/>
          <a:p>
            <a:r>
              <a:rPr lang="en-US" dirty="0" smtClean="0">
                <a:solidFill>
                  <a:schemeClr val="bg1"/>
                </a:solidFill>
                <a:latin typeface="Times New Roman" panose="02020603050405020304" pitchFamily="18" charset="0"/>
                <a:cs typeface="Times New Roman" panose="02020603050405020304" pitchFamily="18" charset="0"/>
              </a:rPr>
              <a:t>Semiconductor grating</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43858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 am here?</a:t>
            </a:r>
            <a:endParaRPr lang="en-US" dirty="0"/>
          </a:p>
        </p:txBody>
      </p:sp>
      <p:sp>
        <p:nvSpPr>
          <p:cNvPr id="3" name="Content Placeholder 2"/>
          <p:cNvSpPr>
            <a:spLocks noGrp="1"/>
          </p:cNvSpPr>
          <p:nvPr>
            <p:ph idx="1"/>
          </p:nvPr>
        </p:nvSpPr>
        <p:spPr>
          <a:xfrm>
            <a:off x="457200" y="1295400"/>
            <a:ext cx="8229600" cy="4525963"/>
          </a:xfrm>
        </p:spPr>
        <p:txBody>
          <a:bodyPr/>
          <a:lstStyle/>
          <a:p>
            <a:r>
              <a:rPr lang="en-US" dirty="0" smtClean="0"/>
              <a:t>In my previous life, I was a laser scientist.</a:t>
            </a:r>
          </a:p>
          <a:p>
            <a:r>
              <a:rPr lang="en-US" dirty="0" smtClean="0"/>
              <a:t>Now I’ve been repurposed as a data scientist and machine learning engineer.</a:t>
            </a:r>
          </a:p>
          <a:p>
            <a:r>
              <a:rPr lang="en-US" dirty="0" smtClean="0"/>
              <a:t>I share my learning at </a:t>
            </a:r>
            <a:r>
              <a:rPr lang="en-US" dirty="0" smtClean="0">
                <a:hlinkClick r:id="rId3"/>
              </a:rPr>
              <a:t>http://www.yuchao.us/</a:t>
            </a:r>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3505200"/>
            <a:ext cx="6477000" cy="3289724"/>
          </a:xfrm>
          <a:prstGeom prst="rect">
            <a:avLst/>
          </a:prstGeom>
        </p:spPr>
      </p:pic>
    </p:spTree>
    <p:extLst>
      <p:ext uri="{BB962C8B-B14F-4D97-AF65-F5344CB8AC3E}">
        <p14:creationId xmlns:p14="http://schemas.microsoft.com/office/powerpoint/2010/main" val="382564508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0"/>
            <a:ext cx="8229600" cy="1143000"/>
          </a:xfrm>
        </p:spPr>
        <p:txBody>
          <a:bodyPr/>
          <a:lstStyle/>
          <a:p>
            <a:r>
              <a:rPr lang="en-US" dirty="0" smtClean="0"/>
              <a:t>Back up (technical details)</a:t>
            </a:r>
            <a:endParaRPr lang="en-US" dirty="0"/>
          </a:p>
        </p:txBody>
      </p:sp>
    </p:spTree>
    <p:extLst>
      <p:ext uri="{BB962C8B-B14F-4D97-AF65-F5344CB8AC3E}">
        <p14:creationId xmlns:p14="http://schemas.microsoft.com/office/powerpoint/2010/main" val="161262292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Curiosity budget</a:t>
            </a:r>
            <a:endParaRPr lang="en-US" dirty="0"/>
          </a:p>
        </p:txBody>
      </p:sp>
      <p:sp>
        <p:nvSpPr>
          <p:cNvPr id="3" name="Content Placeholder 2"/>
          <p:cNvSpPr>
            <a:spLocks noGrp="1"/>
          </p:cNvSpPr>
          <p:nvPr>
            <p:ph idx="1"/>
          </p:nvPr>
        </p:nvSpPr>
        <p:spPr>
          <a:xfrm>
            <a:off x="457200" y="1600200"/>
            <a:ext cx="8686800" cy="4525963"/>
          </a:xfrm>
        </p:spPr>
        <p:txBody>
          <a:bodyPr/>
          <a:lstStyle/>
          <a:p>
            <a:r>
              <a:rPr lang="en-US" dirty="0" smtClean="0"/>
              <a:t>Total cost $2.5 B for 8 years</a:t>
            </a:r>
          </a:p>
          <a:p>
            <a:r>
              <a:rPr lang="en-US" dirty="0" smtClean="0"/>
              <a:t>Equals to $1 for every American. In comparison, we spent $51 B on pets annually=$163 per person</a:t>
            </a:r>
          </a:p>
          <a:p>
            <a:r>
              <a:rPr lang="en-US" dirty="0" smtClean="0"/>
              <a:t> launch cost account for 20%, provided by United Launch Alliance (= Boeing + Lockheed Martin)</a:t>
            </a:r>
            <a:endParaRPr lang="en-US" dirty="0"/>
          </a:p>
        </p:txBody>
      </p:sp>
    </p:spTree>
    <p:extLst>
      <p:ext uri="{BB962C8B-B14F-4D97-AF65-F5344CB8AC3E}">
        <p14:creationId xmlns:p14="http://schemas.microsoft.com/office/powerpoint/2010/main" val="72912435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066800"/>
            <a:ext cx="8305800" cy="609599"/>
          </a:xfrm>
        </p:spPr>
        <p:txBody>
          <a:bodyPr>
            <a:normAutofit/>
          </a:bodyPr>
          <a:lstStyle/>
          <a:p>
            <a:pPr marL="0" indent="0">
              <a:buNone/>
            </a:pPr>
            <a:r>
              <a:rPr lang="en-US" sz="3000" dirty="0" smtClean="0">
                <a:latin typeface="Times New Roman" panose="02020603050405020304" pitchFamily="18" charset="0"/>
                <a:cs typeface="Times New Roman" panose="02020603050405020304" pitchFamily="18" charset="0"/>
              </a:rPr>
              <a:t>Only two technologies capable of CW RT in mid-IR</a:t>
            </a:r>
          </a:p>
        </p:txBody>
      </p:sp>
      <p:graphicFrame>
        <p:nvGraphicFramePr>
          <p:cNvPr id="4" name="Content Placeholder 4"/>
          <p:cNvGraphicFramePr>
            <a:graphicFrameLocks/>
          </p:cNvGraphicFramePr>
          <p:nvPr>
            <p:extLst>
              <p:ext uri="{D42A27DB-BD31-4B8C-83A1-F6EECF244321}">
                <p14:modId xmlns:p14="http://schemas.microsoft.com/office/powerpoint/2010/main" val="207078476"/>
              </p:ext>
            </p:extLst>
          </p:nvPr>
        </p:nvGraphicFramePr>
        <p:xfrm>
          <a:off x="152400" y="1600200"/>
          <a:ext cx="8763000" cy="3779520"/>
        </p:xfrm>
        <a:graphic>
          <a:graphicData uri="http://schemas.openxmlformats.org/drawingml/2006/table">
            <a:tbl>
              <a:tblPr firstRow="1" bandRow="1">
                <a:tableStyleId>{5C22544A-7EE6-4342-B048-85BDC9FD1C3A}</a:tableStyleId>
              </a:tblPr>
              <a:tblGrid>
                <a:gridCol w="3407834"/>
                <a:gridCol w="2688166"/>
                <a:gridCol w="2667000"/>
              </a:tblGrid>
              <a:tr h="370840">
                <a:tc>
                  <a:txBody>
                    <a:bodyPr/>
                    <a:lstStyle/>
                    <a:p>
                      <a:endParaRPr lang="en-US" sz="3200" dirty="0"/>
                    </a:p>
                  </a:txBody>
                  <a:tcPr>
                    <a:solidFill>
                      <a:schemeClr val="bg1">
                        <a:lumMod val="85000"/>
                      </a:schemeClr>
                    </a:solidFill>
                  </a:tcPr>
                </a:tc>
                <a:tc>
                  <a:txBody>
                    <a:bodyPr/>
                    <a:lstStyle/>
                    <a:p>
                      <a:pPr algn="ctr"/>
                      <a:r>
                        <a:rPr lang="en-US" sz="3200" dirty="0" smtClean="0">
                          <a:solidFill>
                            <a:schemeClr val="tx1"/>
                          </a:solidFill>
                          <a:latin typeface="Times New Roman" panose="02020603050405020304" pitchFamily="18" charset="0"/>
                          <a:cs typeface="Times New Roman" panose="02020603050405020304" pitchFamily="18" charset="0"/>
                        </a:rPr>
                        <a:t>QC</a:t>
                      </a:r>
                      <a:r>
                        <a:rPr lang="en-US" sz="3200" baseline="0" dirty="0" smtClean="0">
                          <a:solidFill>
                            <a:schemeClr val="tx1"/>
                          </a:solidFill>
                          <a:latin typeface="Times New Roman" panose="02020603050405020304" pitchFamily="18" charset="0"/>
                          <a:cs typeface="Times New Roman" panose="02020603050405020304" pitchFamily="18" charset="0"/>
                        </a:rPr>
                        <a:t> laser</a:t>
                      </a:r>
                      <a:endParaRPr lang="en-US" sz="3200" dirty="0">
                        <a:solidFill>
                          <a:schemeClr val="tx1"/>
                        </a:solidFill>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r>
                        <a:rPr lang="en-US" sz="3200" dirty="0" smtClean="0">
                          <a:solidFill>
                            <a:schemeClr val="tx1"/>
                          </a:solidFill>
                          <a:latin typeface="Times New Roman" panose="02020603050405020304" pitchFamily="18" charset="0"/>
                          <a:cs typeface="Times New Roman" panose="02020603050405020304" pitchFamily="18" charset="0"/>
                        </a:rPr>
                        <a:t>IC laser</a:t>
                      </a:r>
                      <a:endParaRPr lang="en-US" sz="3200" dirty="0">
                        <a:solidFill>
                          <a:schemeClr val="tx1"/>
                        </a:solidFill>
                        <a:latin typeface="Times New Roman" panose="02020603050405020304" pitchFamily="18" charset="0"/>
                        <a:cs typeface="Times New Roman" panose="02020603050405020304" pitchFamily="18" charset="0"/>
                      </a:endParaRPr>
                    </a:p>
                  </a:txBody>
                  <a:tcPr>
                    <a:solidFill>
                      <a:schemeClr val="bg1">
                        <a:lumMod val="85000"/>
                      </a:schemeClr>
                    </a:solidFill>
                  </a:tcPr>
                </a:tc>
              </a:tr>
              <a:tr h="370840">
                <a:tc>
                  <a:txBody>
                    <a:bodyPr/>
                    <a:lstStyle/>
                    <a:p>
                      <a:r>
                        <a:rPr lang="en-US" sz="2400" dirty="0" smtClean="0">
                          <a:latin typeface="Times New Roman" panose="02020603050405020304" pitchFamily="18" charset="0"/>
                          <a:cs typeface="Times New Roman" panose="02020603050405020304" pitchFamily="18" charset="0"/>
                        </a:rPr>
                        <a:t>material</a:t>
                      </a:r>
                      <a:r>
                        <a:rPr lang="en-US" sz="2400" baseline="0" dirty="0" smtClean="0">
                          <a:latin typeface="Times New Roman" panose="02020603050405020304" pitchFamily="18" charset="0"/>
                          <a:cs typeface="Times New Roman" panose="02020603050405020304" pitchFamily="18" charset="0"/>
                        </a:rPr>
                        <a:t> system</a:t>
                      </a:r>
                      <a:endParaRPr lang="en-US" sz="2400" dirty="0">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r>
                        <a:rPr lang="en-US" sz="2400" dirty="0" err="1" smtClean="0">
                          <a:latin typeface="Times New Roman" panose="02020603050405020304" pitchFamily="18" charset="0"/>
                          <a:cs typeface="Times New Roman" panose="02020603050405020304" pitchFamily="18" charset="0"/>
                        </a:rPr>
                        <a:t>InGaAs</a:t>
                      </a:r>
                      <a:r>
                        <a:rPr lang="en-US" sz="2400" dirty="0" smtClean="0">
                          <a:latin typeface="Times New Roman" panose="02020603050405020304" pitchFamily="18" charset="0"/>
                          <a:cs typeface="Times New Roman" panose="02020603050405020304" pitchFamily="18" charset="0"/>
                        </a:rPr>
                        <a:t>/</a:t>
                      </a:r>
                      <a:r>
                        <a:rPr lang="en-US" sz="2400" dirty="0" err="1" smtClean="0">
                          <a:latin typeface="Times New Roman" panose="02020603050405020304" pitchFamily="18" charset="0"/>
                          <a:cs typeface="Times New Roman" panose="02020603050405020304" pitchFamily="18" charset="0"/>
                        </a:rPr>
                        <a:t>InAlAs</a:t>
                      </a:r>
                      <a:r>
                        <a:rPr lang="en-US" sz="2400" dirty="0" smtClean="0">
                          <a:latin typeface="Times New Roman" panose="02020603050405020304" pitchFamily="18" charset="0"/>
                          <a:cs typeface="Times New Roman" panose="02020603050405020304" pitchFamily="18" charset="0"/>
                        </a:rPr>
                        <a:t>/</a:t>
                      </a:r>
                      <a:r>
                        <a:rPr lang="en-US" sz="2400" dirty="0" err="1" smtClean="0">
                          <a:latin typeface="Times New Roman" panose="02020603050405020304" pitchFamily="18" charset="0"/>
                          <a:cs typeface="Times New Roman" panose="02020603050405020304" pitchFamily="18" charset="0"/>
                        </a:rPr>
                        <a:t>InP</a:t>
                      </a:r>
                      <a:endParaRPr lang="en-US" sz="2400" dirty="0">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r>
                        <a:rPr lang="en-US" sz="2400" dirty="0" smtClean="0">
                          <a:effectLst/>
                          <a:latin typeface="Times New Roman"/>
                          <a:ea typeface="宋体"/>
                        </a:rPr>
                        <a:t>InAs/</a:t>
                      </a:r>
                      <a:r>
                        <a:rPr lang="en-US" sz="2400" dirty="0" err="1" smtClean="0">
                          <a:effectLst/>
                          <a:latin typeface="Times New Roman"/>
                          <a:ea typeface="宋体"/>
                        </a:rPr>
                        <a:t>GaSb</a:t>
                      </a:r>
                      <a:r>
                        <a:rPr lang="en-US" sz="2400" dirty="0" smtClean="0">
                          <a:effectLst/>
                          <a:latin typeface="Times New Roman"/>
                          <a:ea typeface="宋体"/>
                        </a:rPr>
                        <a:t>/AlSb</a:t>
                      </a:r>
                      <a:r>
                        <a:rPr lang="en-US" sz="1800" dirty="0" smtClean="0">
                          <a:effectLst/>
                          <a:latin typeface="Times New Roman"/>
                          <a:ea typeface="宋体"/>
                        </a:rPr>
                        <a:t> </a:t>
                      </a:r>
                      <a:endParaRPr lang="en-US" dirty="0"/>
                    </a:p>
                  </a:txBody>
                  <a:tcPr>
                    <a:solidFill>
                      <a:schemeClr val="bg1">
                        <a:lumMod val="85000"/>
                      </a:schemeClr>
                    </a:solidFill>
                  </a:tcPr>
                </a:tc>
              </a:tr>
              <a:tr h="370840">
                <a:tc>
                  <a:txBody>
                    <a:bodyPr/>
                    <a:lstStyle/>
                    <a:p>
                      <a:r>
                        <a:rPr lang="en-US" sz="2400" kern="1200" baseline="0" dirty="0" smtClean="0">
                          <a:solidFill>
                            <a:schemeClr val="dk1"/>
                          </a:solidFill>
                          <a:latin typeface="Times New Roman" panose="02020603050405020304" pitchFamily="18" charset="0"/>
                          <a:ea typeface="+mn-ea"/>
                          <a:cs typeface="Times New Roman" panose="02020603050405020304" pitchFamily="18" charset="0"/>
                        </a:rPr>
                        <a:t>carrier transition, lifetime</a:t>
                      </a:r>
                      <a:endParaRPr lang="en-US" sz="2400" kern="1200" baseline="0" dirty="0">
                        <a:solidFill>
                          <a:schemeClr val="dk1"/>
                        </a:solidFill>
                        <a:latin typeface="Times New Roman" panose="02020603050405020304" pitchFamily="18" charset="0"/>
                        <a:ea typeface="+mn-ea"/>
                        <a:cs typeface="Times New Roman" panose="02020603050405020304" pitchFamily="18" charset="0"/>
                      </a:endParaRPr>
                    </a:p>
                  </a:txBody>
                  <a:tcPr>
                    <a:solidFill>
                      <a:schemeClr val="bg1">
                        <a:lumMod val="85000"/>
                      </a:schemeClr>
                    </a:solidFill>
                  </a:tcPr>
                </a:tc>
                <a:tc>
                  <a:txBody>
                    <a:bodyPr/>
                    <a:lstStyle/>
                    <a:p>
                      <a:r>
                        <a:rPr lang="en-US" sz="2400" kern="1200" dirty="0" smtClean="0">
                          <a:solidFill>
                            <a:schemeClr val="dk1"/>
                          </a:solidFill>
                          <a:latin typeface="Times New Roman" panose="02020603050405020304" pitchFamily="18" charset="0"/>
                          <a:ea typeface="+mn-ea"/>
                          <a:cs typeface="Times New Roman" panose="02020603050405020304" pitchFamily="18" charset="0"/>
                        </a:rPr>
                        <a:t>inter-subband, ~1 </a:t>
                      </a:r>
                      <a:r>
                        <a:rPr lang="en-US" sz="2400" kern="1200" dirty="0" err="1" smtClean="0">
                          <a:solidFill>
                            <a:schemeClr val="dk1"/>
                          </a:solidFill>
                          <a:latin typeface="Times New Roman" panose="02020603050405020304" pitchFamily="18" charset="0"/>
                          <a:ea typeface="+mn-ea"/>
                          <a:cs typeface="Times New Roman" panose="02020603050405020304" pitchFamily="18" charset="0"/>
                        </a:rPr>
                        <a:t>ps</a:t>
                      </a:r>
                      <a:endParaRPr lang="en-US" sz="2400" kern="1200" dirty="0">
                        <a:solidFill>
                          <a:schemeClr val="dk1"/>
                        </a:solidFill>
                        <a:latin typeface="Times New Roman" panose="02020603050405020304" pitchFamily="18" charset="0"/>
                        <a:ea typeface="+mn-ea"/>
                        <a:cs typeface="Times New Roman" panose="02020603050405020304" pitchFamily="18" charset="0"/>
                      </a:endParaRPr>
                    </a:p>
                  </a:txBody>
                  <a:tcPr>
                    <a:solidFill>
                      <a:schemeClr val="bg1">
                        <a:lumMod val="85000"/>
                      </a:schemeClr>
                    </a:solidFill>
                  </a:tcPr>
                </a:tc>
                <a:tc>
                  <a:txBody>
                    <a:bodyPr/>
                    <a:lstStyle/>
                    <a:p>
                      <a:r>
                        <a:rPr lang="en-US" sz="2400" kern="1200" dirty="0" smtClean="0">
                          <a:solidFill>
                            <a:schemeClr val="dk1"/>
                          </a:solidFill>
                          <a:latin typeface="Times New Roman" panose="02020603050405020304" pitchFamily="18" charset="0"/>
                          <a:ea typeface="+mn-ea"/>
                          <a:cs typeface="Times New Roman" panose="02020603050405020304" pitchFamily="18" charset="0"/>
                        </a:rPr>
                        <a:t>interband, ~</a:t>
                      </a:r>
                      <a:r>
                        <a:rPr lang="en-US" sz="2400" kern="1200" dirty="0" smtClean="0">
                          <a:solidFill>
                            <a:srgbClr val="FF0000"/>
                          </a:solidFill>
                          <a:latin typeface="Times New Roman" panose="02020603050405020304" pitchFamily="18" charset="0"/>
                          <a:ea typeface="+mn-ea"/>
                          <a:cs typeface="Times New Roman" panose="02020603050405020304" pitchFamily="18" charset="0"/>
                        </a:rPr>
                        <a:t>1 ns </a:t>
                      </a:r>
                      <a:endParaRPr lang="en-US" sz="2400" kern="1200" dirty="0">
                        <a:solidFill>
                          <a:srgbClr val="FF0000"/>
                        </a:solidFill>
                        <a:latin typeface="Times New Roman" panose="02020603050405020304" pitchFamily="18" charset="0"/>
                        <a:ea typeface="+mn-ea"/>
                        <a:cs typeface="Times New Roman" panose="02020603050405020304" pitchFamily="18" charset="0"/>
                      </a:endParaRPr>
                    </a:p>
                  </a:txBody>
                  <a:tcPr>
                    <a:solidFill>
                      <a:schemeClr val="bg1">
                        <a:lumMod val="85000"/>
                      </a:schemeClr>
                    </a:solidFill>
                  </a:tcPr>
                </a:tc>
              </a:tr>
              <a:tr h="370840">
                <a:tc>
                  <a:txBody>
                    <a:bodyPr/>
                    <a:lstStyle/>
                    <a:p>
                      <a:r>
                        <a:rPr lang="en-US" sz="2400" kern="1200" baseline="0" dirty="0" smtClean="0">
                          <a:solidFill>
                            <a:schemeClr val="dk1"/>
                          </a:solidFill>
                          <a:latin typeface="Times New Roman" panose="02020603050405020304" pitchFamily="18" charset="0"/>
                          <a:ea typeface="+mn-ea"/>
                          <a:cs typeface="Times New Roman" panose="02020603050405020304" pitchFamily="18" charset="0"/>
                        </a:rPr>
                        <a:t>threshold current density</a:t>
                      </a:r>
                      <a:endParaRPr lang="en-US" sz="2400" kern="1200" baseline="0" dirty="0">
                        <a:solidFill>
                          <a:schemeClr val="dk1"/>
                        </a:solidFill>
                        <a:latin typeface="Times New Roman" panose="02020603050405020304" pitchFamily="18" charset="0"/>
                        <a:ea typeface="+mn-ea"/>
                        <a:cs typeface="Times New Roman" panose="02020603050405020304" pitchFamily="18" charset="0"/>
                      </a:endParaRPr>
                    </a:p>
                  </a:txBody>
                  <a:tcPr>
                    <a:solidFill>
                      <a:schemeClr val="bg1">
                        <a:lumMod val="85000"/>
                      </a:schemeClr>
                    </a:solidFill>
                  </a:tcPr>
                </a:tc>
                <a:tc>
                  <a:txBody>
                    <a:bodyPr/>
                    <a:lstStyle/>
                    <a:p>
                      <a:r>
                        <a:rPr lang="en-US" sz="2400" kern="1200" dirty="0" smtClean="0">
                          <a:solidFill>
                            <a:schemeClr val="dk1"/>
                          </a:solidFill>
                          <a:latin typeface="Times New Roman" panose="02020603050405020304" pitchFamily="18" charset="0"/>
                          <a:ea typeface="+mn-ea"/>
                          <a:cs typeface="Times New Roman" panose="02020603050405020304" pitchFamily="18" charset="0"/>
                        </a:rPr>
                        <a:t>860 A/cm</a:t>
                      </a:r>
                      <a:r>
                        <a:rPr lang="en-US" sz="2400" kern="1200" baseline="30000" dirty="0" smtClean="0">
                          <a:solidFill>
                            <a:schemeClr val="dk1"/>
                          </a:solidFill>
                          <a:latin typeface="Times New Roman" panose="02020603050405020304" pitchFamily="18" charset="0"/>
                          <a:ea typeface="+mn-ea"/>
                          <a:cs typeface="Times New Roman" panose="02020603050405020304" pitchFamily="18" charset="0"/>
                        </a:rPr>
                        <a:t>2</a:t>
                      </a:r>
                      <a:r>
                        <a:rPr lang="en-US" sz="2400" kern="1200" dirty="0" smtClean="0">
                          <a:solidFill>
                            <a:schemeClr val="dk1"/>
                          </a:solidFill>
                          <a:latin typeface="Times New Roman" panose="02020603050405020304" pitchFamily="18" charset="0"/>
                          <a:ea typeface="+mn-ea"/>
                          <a:cs typeface="Times New Roman" panose="02020603050405020304" pitchFamily="18" charset="0"/>
                        </a:rPr>
                        <a:t> @4.6</a:t>
                      </a:r>
                      <a:r>
                        <a:rPr lang="el-GR" sz="2400" kern="1200" dirty="0" smtClean="0">
                          <a:solidFill>
                            <a:schemeClr val="dk1"/>
                          </a:solidFill>
                          <a:latin typeface="Times New Roman" panose="02020603050405020304" pitchFamily="18" charset="0"/>
                          <a:ea typeface="+mn-ea"/>
                          <a:cs typeface="Times New Roman" panose="02020603050405020304" pitchFamily="18" charset="0"/>
                        </a:rPr>
                        <a:t>μ</a:t>
                      </a:r>
                      <a:r>
                        <a:rPr lang="en-US" sz="2400" kern="1200" dirty="0" smtClean="0">
                          <a:solidFill>
                            <a:schemeClr val="dk1"/>
                          </a:solidFill>
                          <a:latin typeface="Times New Roman" panose="02020603050405020304" pitchFamily="18" charset="0"/>
                          <a:ea typeface="+mn-ea"/>
                          <a:cs typeface="Times New Roman" panose="02020603050405020304" pitchFamily="18" charset="0"/>
                        </a:rPr>
                        <a:t>m</a:t>
                      </a:r>
                      <a:endParaRPr lang="en-US" sz="2400" kern="1200" dirty="0">
                        <a:solidFill>
                          <a:schemeClr val="dk1"/>
                        </a:solidFill>
                        <a:latin typeface="Times New Roman" panose="02020603050405020304" pitchFamily="18" charset="0"/>
                        <a:ea typeface="+mn-ea"/>
                        <a:cs typeface="Times New Roman" panose="02020603050405020304" pitchFamily="18" charset="0"/>
                      </a:endParaRPr>
                    </a:p>
                  </a:txBody>
                  <a:tcPr>
                    <a:solidFill>
                      <a:schemeClr val="bg1">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kern="1200" dirty="0" smtClean="0">
                          <a:solidFill>
                            <a:srgbClr val="FF0000"/>
                          </a:solidFill>
                          <a:latin typeface="Times New Roman" panose="02020603050405020304" pitchFamily="18" charset="0"/>
                          <a:ea typeface="+mn-ea"/>
                          <a:cs typeface="Times New Roman" panose="02020603050405020304" pitchFamily="18" charset="0"/>
                        </a:rPr>
                        <a:t>100 A/cm</a:t>
                      </a:r>
                      <a:r>
                        <a:rPr lang="en-US" sz="2400" b="1" kern="1200" baseline="30000" dirty="0" smtClean="0">
                          <a:solidFill>
                            <a:srgbClr val="FF0000"/>
                          </a:solidFill>
                          <a:latin typeface="Times New Roman" panose="02020603050405020304" pitchFamily="18" charset="0"/>
                          <a:ea typeface="+mn-ea"/>
                          <a:cs typeface="Times New Roman" panose="02020603050405020304" pitchFamily="18" charset="0"/>
                        </a:rPr>
                        <a:t>2</a:t>
                      </a:r>
                      <a:r>
                        <a:rPr lang="en-US" sz="2400" b="1" kern="1200" dirty="0" smtClean="0">
                          <a:solidFill>
                            <a:srgbClr val="FF0000"/>
                          </a:solidFill>
                          <a:latin typeface="Times New Roman" panose="02020603050405020304" pitchFamily="18" charset="0"/>
                          <a:ea typeface="+mn-ea"/>
                          <a:cs typeface="Times New Roman" panose="02020603050405020304" pitchFamily="18" charset="0"/>
                        </a:rPr>
                        <a:t> @3.6</a:t>
                      </a:r>
                      <a:r>
                        <a:rPr lang="el-GR" sz="2400" b="1" kern="1200" dirty="0" smtClean="0">
                          <a:solidFill>
                            <a:srgbClr val="FF0000"/>
                          </a:solidFill>
                          <a:latin typeface="Times New Roman" panose="02020603050405020304" pitchFamily="18" charset="0"/>
                          <a:ea typeface="+mn-ea"/>
                          <a:cs typeface="Times New Roman" panose="02020603050405020304" pitchFamily="18" charset="0"/>
                        </a:rPr>
                        <a:t>μ</a:t>
                      </a:r>
                      <a:r>
                        <a:rPr lang="en-US" sz="2400" b="1" kern="1200" dirty="0" smtClean="0">
                          <a:solidFill>
                            <a:srgbClr val="FF0000"/>
                          </a:solidFill>
                          <a:latin typeface="Times New Roman" panose="02020603050405020304" pitchFamily="18" charset="0"/>
                          <a:ea typeface="+mn-ea"/>
                          <a:cs typeface="Times New Roman" panose="02020603050405020304" pitchFamily="18" charset="0"/>
                        </a:rPr>
                        <a:t>m</a:t>
                      </a:r>
                      <a:endParaRPr lang="en-US" sz="2400" b="1" kern="1200" dirty="0">
                        <a:solidFill>
                          <a:srgbClr val="FF0000"/>
                        </a:solidFill>
                        <a:latin typeface="Times New Roman" panose="02020603050405020304" pitchFamily="18" charset="0"/>
                        <a:ea typeface="+mn-ea"/>
                        <a:cs typeface="Times New Roman" panose="02020603050405020304" pitchFamily="18" charset="0"/>
                      </a:endParaRPr>
                    </a:p>
                  </a:txBody>
                  <a:tcPr>
                    <a:solidFill>
                      <a:schemeClr val="bg1">
                        <a:lumMod val="85000"/>
                      </a:schemeClr>
                    </a:solidFill>
                  </a:tcPr>
                </a:tc>
              </a:tr>
              <a:tr h="370840">
                <a:tc>
                  <a:txBody>
                    <a:bodyPr/>
                    <a:lstStyle/>
                    <a:p>
                      <a:r>
                        <a:rPr lang="en-US" sz="2400" kern="1200" baseline="0" dirty="0" smtClean="0">
                          <a:solidFill>
                            <a:schemeClr val="dk1"/>
                          </a:solidFill>
                          <a:latin typeface="Times New Roman" panose="02020603050405020304" pitchFamily="18" charset="0"/>
                          <a:ea typeface="+mn-ea"/>
                          <a:cs typeface="Times New Roman" panose="02020603050405020304" pitchFamily="18" charset="0"/>
                        </a:rPr>
                        <a:t>threshold voltage</a:t>
                      </a:r>
                      <a:endParaRPr lang="en-US" sz="2400" kern="1200" baseline="0" dirty="0">
                        <a:solidFill>
                          <a:schemeClr val="dk1"/>
                        </a:solidFill>
                        <a:latin typeface="Times New Roman" panose="02020603050405020304" pitchFamily="18" charset="0"/>
                        <a:ea typeface="+mn-ea"/>
                        <a:cs typeface="Times New Roman" panose="02020603050405020304" pitchFamily="18" charset="0"/>
                      </a:endParaRPr>
                    </a:p>
                  </a:txBody>
                  <a:tcPr>
                    <a:solidFill>
                      <a:schemeClr val="bg1">
                        <a:lumMod val="85000"/>
                      </a:schemeClr>
                    </a:solidFill>
                  </a:tcPr>
                </a:tc>
                <a:tc>
                  <a:txBody>
                    <a:bodyPr/>
                    <a:lstStyle/>
                    <a:p>
                      <a:r>
                        <a:rPr lang="en-US" sz="2400" kern="1200" dirty="0" smtClean="0">
                          <a:solidFill>
                            <a:schemeClr val="dk1"/>
                          </a:solidFill>
                          <a:latin typeface="Times New Roman" panose="02020603050405020304" pitchFamily="18" charset="0"/>
                          <a:ea typeface="+mn-ea"/>
                          <a:cs typeface="Times New Roman" panose="02020603050405020304" pitchFamily="18" charset="0"/>
                        </a:rPr>
                        <a:t>12.8 V (40 stages)</a:t>
                      </a:r>
                      <a:endParaRPr lang="en-US" sz="2400" kern="1200" dirty="0">
                        <a:solidFill>
                          <a:schemeClr val="dk1"/>
                        </a:solidFill>
                        <a:latin typeface="Times New Roman" panose="02020603050405020304" pitchFamily="18" charset="0"/>
                        <a:ea typeface="+mn-ea"/>
                        <a:cs typeface="Times New Roman" panose="02020603050405020304" pitchFamily="18" charset="0"/>
                      </a:endParaRPr>
                    </a:p>
                  </a:txBody>
                  <a:tcPr>
                    <a:solidFill>
                      <a:schemeClr val="bg1">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kern="1200" dirty="0" smtClean="0">
                          <a:solidFill>
                            <a:srgbClr val="FF0000"/>
                          </a:solidFill>
                          <a:latin typeface="Times New Roman" panose="02020603050405020304" pitchFamily="18" charset="0"/>
                          <a:ea typeface="+mn-ea"/>
                          <a:cs typeface="Times New Roman" panose="02020603050405020304" pitchFamily="18" charset="0"/>
                        </a:rPr>
                        <a:t>3 V </a:t>
                      </a:r>
                      <a:r>
                        <a:rPr lang="en-US" sz="2400" kern="1200" dirty="0" smtClean="0">
                          <a:solidFill>
                            <a:schemeClr val="dk1"/>
                          </a:solidFill>
                          <a:latin typeface="Times New Roman" panose="02020603050405020304" pitchFamily="18" charset="0"/>
                          <a:ea typeface="+mn-ea"/>
                          <a:cs typeface="Times New Roman" panose="02020603050405020304" pitchFamily="18" charset="0"/>
                        </a:rPr>
                        <a:t>(10 stages)</a:t>
                      </a:r>
                      <a:endParaRPr lang="en-US" sz="2400" kern="1200" dirty="0">
                        <a:solidFill>
                          <a:schemeClr val="dk1"/>
                        </a:solidFill>
                        <a:latin typeface="Times New Roman" panose="02020603050405020304" pitchFamily="18" charset="0"/>
                        <a:ea typeface="+mn-ea"/>
                        <a:cs typeface="Times New Roman" panose="02020603050405020304" pitchFamily="18" charset="0"/>
                      </a:endParaRPr>
                    </a:p>
                  </a:txBody>
                  <a:tcPr>
                    <a:solidFill>
                      <a:schemeClr val="bg1">
                        <a:lumMod val="85000"/>
                      </a:schemeClr>
                    </a:solidFill>
                  </a:tcPr>
                </a:tc>
              </a:tr>
              <a:tr h="457200">
                <a:tc>
                  <a:txBody>
                    <a:bodyPr/>
                    <a:lstStyle/>
                    <a:p>
                      <a:r>
                        <a:rPr lang="en-US" sz="2400" dirty="0" smtClean="0">
                          <a:latin typeface="Times New Roman" panose="02020603050405020304" pitchFamily="18" charset="0"/>
                          <a:cs typeface="Times New Roman" panose="02020603050405020304" pitchFamily="18" charset="0"/>
                        </a:rPr>
                        <a:t>threshold power density</a:t>
                      </a:r>
                      <a:endParaRPr lang="en-US" sz="2400" dirty="0">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r>
                        <a:rPr lang="en-US" sz="2400" dirty="0" smtClean="0">
                          <a:latin typeface="Times New Roman" panose="02020603050405020304" pitchFamily="18" charset="0"/>
                          <a:cs typeface="Times New Roman" panose="02020603050405020304" pitchFamily="18" charset="0"/>
                        </a:rPr>
                        <a:t>11 kW/cm</a:t>
                      </a:r>
                      <a:r>
                        <a:rPr lang="en-US" sz="2400" baseline="30000" dirty="0" smtClean="0">
                          <a:latin typeface="Times New Roman" panose="02020603050405020304" pitchFamily="18" charset="0"/>
                          <a:cs typeface="Times New Roman" panose="02020603050405020304" pitchFamily="18" charset="0"/>
                        </a:rPr>
                        <a:t>2</a:t>
                      </a:r>
                      <a:endParaRPr lang="en-US" sz="2400" baseline="30000" dirty="0">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kern="1200" dirty="0" smtClean="0">
                          <a:solidFill>
                            <a:schemeClr val="dk1"/>
                          </a:solidFill>
                          <a:latin typeface="Times New Roman" panose="02020603050405020304" pitchFamily="18" charset="0"/>
                          <a:ea typeface="+mn-ea"/>
                          <a:cs typeface="Times New Roman" panose="02020603050405020304" pitchFamily="18" charset="0"/>
                        </a:rPr>
                        <a:t>0.3 kW/cm</a:t>
                      </a:r>
                      <a:r>
                        <a:rPr lang="en-US" sz="2400" kern="1200" baseline="30000" dirty="0" smtClean="0">
                          <a:solidFill>
                            <a:schemeClr val="dk1"/>
                          </a:solidFill>
                          <a:latin typeface="Times New Roman" panose="02020603050405020304" pitchFamily="18" charset="0"/>
                          <a:ea typeface="+mn-ea"/>
                          <a:cs typeface="Times New Roman" panose="02020603050405020304" pitchFamily="18" charset="0"/>
                        </a:rPr>
                        <a:t>2</a:t>
                      </a:r>
                      <a:endParaRPr lang="en-US" dirty="0"/>
                    </a:p>
                  </a:txBody>
                  <a:tcPr>
                    <a:solidFill>
                      <a:schemeClr val="bg1">
                        <a:lumMod val="85000"/>
                      </a:schemeClr>
                    </a:solidFill>
                  </a:tcPr>
                </a:tc>
              </a:tr>
              <a:tr h="370840">
                <a:tc>
                  <a:txBody>
                    <a:bodyPr/>
                    <a:lstStyle/>
                    <a:p>
                      <a:r>
                        <a:rPr lang="en-US" sz="2400" kern="1200" dirty="0" smtClean="0">
                          <a:solidFill>
                            <a:schemeClr val="dk1"/>
                          </a:solidFill>
                          <a:latin typeface="Times New Roman" panose="02020603050405020304" pitchFamily="18" charset="0"/>
                          <a:ea typeface="+mn-ea"/>
                          <a:cs typeface="Times New Roman" panose="02020603050405020304" pitchFamily="18" charset="0"/>
                        </a:rPr>
                        <a:t>maximum output power</a:t>
                      </a:r>
                      <a:endParaRPr lang="en-US" sz="2400" kern="1200" dirty="0">
                        <a:solidFill>
                          <a:schemeClr val="dk1"/>
                        </a:solidFill>
                        <a:latin typeface="Times New Roman" panose="02020603050405020304" pitchFamily="18" charset="0"/>
                        <a:ea typeface="+mn-ea"/>
                        <a:cs typeface="Times New Roman" panose="02020603050405020304" pitchFamily="18" charset="0"/>
                      </a:endParaRPr>
                    </a:p>
                  </a:txBody>
                  <a:tcPr>
                    <a:solidFill>
                      <a:schemeClr val="bg1">
                        <a:lumMod val="85000"/>
                      </a:schemeClr>
                    </a:solidFill>
                  </a:tcPr>
                </a:tc>
                <a:tc>
                  <a:txBody>
                    <a:bodyPr/>
                    <a:lstStyle/>
                    <a:p>
                      <a:r>
                        <a:rPr lang="en-US" sz="2400" dirty="0" smtClean="0">
                          <a:solidFill>
                            <a:srgbClr val="FF0000"/>
                          </a:solidFill>
                          <a:latin typeface="Times New Roman" panose="02020603050405020304" pitchFamily="18" charset="0"/>
                          <a:cs typeface="Times New Roman" panose="02020603050405020304" pitchFamily="18" charset="0"/>
                        </a:rPr>
                        <a:t>5.1</a:t>
                      </a:r>
                      <a:r>
                        <a:rPr lang="en-US" sz="2400" baseline="0" dirty="0" smtClean="0">
                          <a:solidFill>
                            <a:srgbClr val="FF0000"/>
                          </a:solidFill>
                          <a:latin typeface="Times New Roman" panose="02020603050405020304" pitchFamily="18" charset="0"/>
                          <a:cs typeface="Times New Roman" panose="02020603050405020304" pitchFamily="18" charset="0"/>
                        </a:rPr>
                        <a:t> W</a:t>
                      </a:r>
                      <a:endParaRPr lang="en-US" sz="2400" dirty="0">
                        <a:solidFill>
                          <a:srgbClr val="FF0000"/>
                        </a:solidFill>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r>
                        <a:rPr lang="en-US" sz="2400" dirty="0" smtClean="0">
                          <a:latin typeface="Times New Roman" panose="02020603050405020304" pitchFamily="18" charset="0"/>
                          <a:cs typeface="Times New Roman" panose="02020603050405020304" pitchFamily="18" charset="0"/>
                        </a:rPr>
                        <a:t>0.6 W</a:t>
                      </a:r>
                      <a:endParaRPr lang="en-US" sz="2400" dirty="0">
                        <a:latin typeface="Times New Roman" panose="02020603050405020304" pitchFamily="18" charset="0"/>
                        <a:cs typeface="Times New Roman" panose="02020603050405020304" pitchFamily="18" charset="0"/>
                      </a:endParaRPr>
                    </a:p>
                  </a:txBody>
                  <a:tcPr>
                    <a:solidFill>
                      <a:schemeClr val="bg1">
                        <a:lumMod val="85000"/>
                      </a:schemeClr>
                    </a:solidFill>
                  </a:tcPr>
                </a:tc>
              </a:tr>
              <a:tr h="370840">
                <a:tc>
                  <a:txBody>
                    <a:bodyPr/>
                    <a:lstStyle/>
                    <a:p>
                      <a:r>
                        <a:rPr lang="en-US" sz="2400" kern="1200" dirty="0" smtClean="0">
                          <a:solidFill>
                            <a:schemeClr val="dk1"/>
                          </a:solidFill>
                          <a:latin typeface="Times New Roman" panose="02020603050405020304" pitchFamily="18" charset="0"/>
                          <a:ea typeface="+mn-ea"/>
                          <a:cs typeface="Times New Roman" panose="02020603050405020304" pitchFamily="18" charset="0"/>
                        </a:rPr>
                        <a:t>thermal conductivity</a:t>
                      </a:r>
                      <a:endParaRPr lang="en-US" sz="2400" kern="1200" dirty="0">
                        <a:solidFill>
                          <a:schemeClr val="dk1"/>
                        </a:solidFill>
                        <a:latin typeface="Times New Roman" panose="02020603050405020304" pitchFamily="18" charset="0"/>
                        <a:ea typeface="+mn-ea"/>
                        <a:cs typeface="Times New Roman" panose="02020603050405020304" pitchFamily="18" charset="0"/>
                      </a:endParaRPr>
                    </a:p>
                  </a:txBody>
                  <a:tcPr>
                    <a:solidFill>
                      <a:schemeClr val="bg1">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err="1" smtClean="0">
                          <a:latin typeface="Times New Roman" panose="02020603050405020304" pitchFamily="18" charset="0"/>
                          <a:cs typeface="Times New Roman" panose="02020603050405020304" pitchFamily="18" charset="0"/>
                        </a:rPr>
                        <a:t>InP</a:t>
                      </a:r>
                      <a:r>
                        <a:rPr lang="en-US" sz="2400" dirty="0" smtClean="0">
                          <a:latin typeface="Times New Roman" panose="02020603050405020304" pitchFamily="18" charset="0"/>
                          <a:cs typeface="Times New Roman" panose="02020603050405020304" pitchFamily="18" charset="0"/>
                        </a:rPr>
                        <a:t>:</a:t>
                      </a:r>
                      <a:r>
                        <a:rPr lang="en-US" sz="2400" baseline="0" dirty="0" smtClean="0">
                          <a:latin typeface="Times New Roman" panose="02020603050405020304" pitchFamily="18" charset="0"/>
                          <a:cs typeface="Times New Roman" panose="02020603050405020304" pitchFamily="18" charset="0"/>
                        </a:rPr>
                        <a:t> </a:t>
                      </a:r>
                      <a:r>
                        <a:rPr lang="en-US" sz="2400" dirty="0" smtClean="0">
                          <a:solidFill>
                            <a:srgbClr val="FF0000"/>
                          </a:solidFill>
                          <a:latin typeface="Times New Roman" panose="02020603050405020304" pitchFamily="18" charset="0"/>
                          <a:cs typeface="Times New Roman" panose="02020603050405020304" pitchFamily="18" charset="0"/>
                        </a:rPr>
                        <a:t>68 </a:t>
                      </a:r>
                      <a:r>
                        <a:rPr lang="en-US" sz="2400" dirty="0" smtClean="0">
                          <a:solidFill>
                            <a:srgbClr val="FF0000"/>
                          </a:solidFill>
                          <a:effectLst/>
                          <a:latin typeface="Times New Roman"/>
                          <a:ea typeface="宋体"/>
                        </a:rPr>
                        <a:t>W/</a:t>
                      </a:r>
                      <a:r>
                        <a:rPr lang="en-US" sz="2400" dirty="0" err="1" smtClean="0">
                          <a:solidFill>
                            <a:srgbClr val="FF0000"/>
                          </a:solidFill>
                          <a:effectLst/>
                          <a:latin typeface="Times New Roman"/>
                          <a:ea typeface="宋体"/>
                        </a:rPr>
                        <a:t>m∙K</a:t>
                      </a:r>
                      <a:r>
                        <a:rPr lang="en-US" sz="2400" dirty="0" smtClean="0">
                          <a:solidFill>
                            <a:srgbClr val="FF0000"/>
                          </a:solidFill>
                          <a:effectLst/>
                          <a:latin typeface="Times New Roman"/>
                          <a:ea typeface="宋体"/>
                        </a:rPr>
                        <a:t> </a:t>
                      </a:r>
                      <a:endParaRPr lang="en-US" sz="2400" dirty="0">
                        <a:solidFill>
                          <a:srgbClr val="FF0000"/>
                        </a:solidFill>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r>
                        <a:rPr lang="en-US" sz="2400" dirty="0" smtClean="0">
                          <a:latin typeface="Times New Roman" panose="02020603050405020304" pitchFamily="18" charset="0"/>
                          <a:cs typeface="Times New Roman" panose="02020603050405020304" pitchFamily="18" charset="0"/>
                        </a:rPr>
                        <a:t>GaSb:33; InAs:27</a:t>
                      </a:r>
                      <a:endParaRPr lang="en-US" sz="2400" dirty="0">
                        <a:latin typeface="Times New Roman" panose="02020603050405020304" pitchFamily="18" charset="0"/>
                        <a:cs typeface="Times New Roman" panose="02020603050405020304" pitchFamily="18" charset="0"/>
                      </a:endParaRPr>
                    </a:p>
                  </a:txBody>
                  <a:tcPr>
                    <a:solidFill>
                      <a:schemeClr val="bg1">
                        <a:lumMod val="85000"/>
                      </a:schemeClr>
                    </a:solidFill>
                  </a:tcPr>
                </a:tc>
              </a:tr>
            </a:tbl>
          </a:graphicData>
        </a:graphic>
      </p:graphicFrame>
      <p:sp>
        <p:nvSpPr>
          <p:cNvPr id="5" name="Slide Number Placeholder 4"/>
          <p:cNvSpPr>
            <a:spLocks noGrp="1"/>
          </p:cNvSpPr>
          <p:nvPr>
            <p:ph type="sldNum" sz="quarter" idx="12"/>
          </p:nvPr>
        </p:nvSpPr>
        <p:spPr/>
        <p:txBody>
          <a:bodyPr/>
          <a:lstStyle/>
          <a:p>
            <a:fld id="{B6F15528-21DE-4FAA-801E-634DDDAF4B2B}" type="slidenum">
              <a:rPr lang="en-US" smtClean="0"/>
              <a:pPr/>
              <a:t>19</a:t>
            </a:fld>
            <a:endParaRPr lang="en-US"/>
          </a:p>
        </p:txBody>
      </p:sp>
      <p:sp>
        <p:nvSpPr>
          <p:cNvPr id="6" name="TextBox 5"/>
          <p:cNvSpPr txBox="1"/>
          <p:nvPr/>
        </p:nvSpPr>
        <p:spPr>
          <a:xfrm>
            <a:off x="609600" y="6167735"/>
            <a:ext cx="7709996" cy="461665"/>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sz="2400" b="1" dirty="0" smtClean="0">
                <a:solidFill>
                  <a:srgbClr val="FF0000"/>
                </a:solidFill>
                <a:latin typeface="Times New Roman" panose="02020603050405020304" pitchFamily="18" charset="0"/>
                <a:cs typeface="Times New Roman" panose="02020603050405020304" pitchFamily="18" charset="0"/>
              </a:rPr>
              <a:t>IC laser </a:t>
            </a:r>
            <a:r>
              <a:rPr lang="en-US" sz="2400" dirty="0" smtClean="0">
                <a:latin typeface="Times New Roman" panose="02020603050405020304" pitchFamily="18" charset="0"/>
                <a:cs typeface="Times New Roman" panose="02020603050405020304" pitchFamily="18" charset="0"/>
              </a:rPr>
              <a:t>is a better solution for battery powered applications.</a:t>
            </a:r>
            <a:endParaRPr lang="en-US" sz="24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3581400" y="5536755"/>
            <a:ext cx="5160387" cy="646331"/>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ref: APL, 95,141113 (2009) ; APL, 102,231123(2013)</a:t>
            </a:r>
          </a:p>
          <a:p>
            <a:r>
              <a:rPr lang="en-US" dirty="0" smtClean="0">
                <a:latin typeface="Times New Roman" panose="02020603050405020304" pitchFamily="18" charset="0"/>
                <a:cs typeface="Times New Roman" panose="02020603050405020304" pitchFamily="18" charset="0"/>
              </a:rPr>
              <a:t>       APL, 89,181102 (2011); Opt Exp., 22,7702(2014)</a:t>
            </a:r>
            <a:endParaRPr lang="en-US" dirty="0">
              <a:latin typeface="Times New Roman" panose="02020603050405020304" pitchFamily="18" charset="0"/>
              <a:cs typeface="Times New Roman" panose="02020603050405020304" pitchFamily="18" charset="0"/>
            </a:endParaRPr>
          </a:p>
        </p:txBody>
      </p:sp>
      <p:sp>
        <p:nvSpPr>
          <p:cNvPr id="9" name="Title 1"/>
          <p:cNvSpPr>
            <a:spLocks noGrp="1"/>
          </p:cNvSpPr>
          <p:nvPr>
            <p:ph type="title"/>
          </p:nvPr>
        </p:nvSpPr>
        <p:spPr>
          <a:xfrm>
            <a:off x="304800" y="76200"/>
            <a:ext cx="8610600" cy="990600"/>
          </a:xfrm>
        </p:spPr>
        <p:txBody>
          <a:bodyPr>
            <a:normAutofit fontScale="90000"/>
          </a:bodyPr>
          <a:lstStyle/>
          <a:p>
            <a:r>
              <a:rPr lang="en-US" sz="4000" dirty="0">
                <a:latin typeface="Times New Roman" panose="02020603050405020304" pitchFamily="18" charset="0"/>
                <a:cs typeface="Times New Roman" panose="02020603050405020304" pitchFamily="18" charset="0"/>
              </a:rPr>
              <a:t>Why interband cascade (IC) </a:t>
            </a:r>
            <a:r>
              <a:rPr lang="en-US" sz="4000" dirty="0" smtClean="0">
                <a:latin typeface="Times New Roman" panose="02020603050405020304" pitchFamily="18" charset="0"/>
                <a:cs typeface="Times New Roman" panose="02020603050405020304" pitchFamily="18" charset="0"/>
              </a:rPr>
              <a:t>lasers?</a:t>
            </a:r>
            <a:br>
              <a:rPr lang="en-US" sz="4000" dirty="0" smtClean="0">
                <a:latin typeface="Times New Roman" panose="02020603050405020304" pitchFamily="18" charset="0"/>
                <a:cs typeface="Times New Roman" panose="02020603050405020304" pitchFamily="18" charset="0"/>
              </a:rPr>
            </a:br>
            <a:r>
              <a:rPr lang="en-US" sz="3100" dirty="0" smtClean="0">
                <a:latin typeface="Times New Roman" panose="02020603050405020304" pitchFamily="18" charset="0"/>
                <a:cs typeface="Times New Roman" panose="02020603050405020304" pitchFamily="18" charset="0"/>
              </a:rPr>
              <a:t>vs. quantum cascade (QC) lasers</a:t>
            </a:r>
            <a:endParaRPr lang="en-US" sz="3100" dirty="0"/>
          </a:p>
        </p:txBody>
      </p:sp>
    </p:spTree>
    <p:extLst>
      <p:ext uri="{BB962C8B-B14F-4D97-AF65-F5344CB8AC3E}">
        <p14:creationId xmlns:p14="http://schemas.microsoft.com/office/powerpoint/2010/main" val="170823232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Something about me</a:t>
            </a:r>
            <a:endParaRPr lang="en-US" dirty="0"/>
          </a:p>
        </p:txBody>
      </p:sp>
      <p:sp>
        <p:nvSpPr>
          <p:cNvPr id="3" name="Content Placeholder 2"/>
          <p:cNvSpPr>
            <a:spLocks noGrp="1"/>
          </p:cNvSpPr>
          <p:nvPr>
            <p:ph idx="1"/>
          </p:nvPr>
        </p:nvSpPr>
        <p:spPr/>
        <p:txBody>
          <a:bodyPr/>
          <a:lstStyle/>
          <a:p>
            <a:r>
              <a:rPr lang="en-US" dirty="0"/>
              <a:t>Ph.D. in Electrical and Computer </a:t>
            </a:r>
            <a:r>
              <a:rPr lang="en-US" dirty="0" smtClean="0"/>
              <a:t>Engineering</a:t>
            </a:r>
          </a:p>
          <a:p>
            <a:r>
              <a:rPr lang="en-US" dirty="0" smtClean="0"/>
              <a:t>made in China</a:t>
            </a:r>
          </a:p>
          <a:p>
            <a:r>
              <a:rPr lang="en-US" dirty="0" smtClean="0"/>
              <a:t>repurposed in U.S.</a:t>
            </a:r>
          </a:p>
          <a:p>
            <a:r>
              <a:rPr lang="en-US" dirty="0" smtClean="0"/>
              <a:t>recycled in Mars?</a:t>
            </a:r>
          </a:p>
          <a:p>
            <a:r>
              <a:rPr lang="en-US" dirty="0" smtClean="0"/>
              <a:t>2 quick surveys</a:t>
            </a:r>
            <a:endParaRPr lang="en-US" dirty="0"/>
          </a:p>
        </p:txBody>
      </p:sp>
    </p:spTree>
    <p:extLst>
      <p:ext uri="{BB962C8B-B14F-4D97-AF65-F5344CB8AC3E}">
        <p14:creationId xmlns:p14="http://schemas.microsoft.com/office/powerpoint/2010/main" val="36392084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Times New Roman" panose="02020603050405020304" pitchFamily="18" charset="0"/>
                <a:cs typeface="Times New Roman" panose="02020603050405020304" pitchFamily="18" charset="0"/>
              </a:rPr>
              <a:t>Snapshot of IC laser development</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a:p>
        </p:txBody>
      </p:sp>
      <p:pic>
        <p:nvPicPr>
          <p:cNvPr id="5122" name="Picture 2" descr="C:\_work\_OU PhD Research\Dissertation area\CH1\1.5 Jth vs yea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3000" y="1447800"/>
            <a:ext cx="6705600" cy="517100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128859" y="1447800"/>
            <a:ext cx="4019049" cy="1631216"/>
          </a:xfrm>
          <a:prstGeom prst="rect">
            <a:avLst/>
          </a:prstGeom>
          <a:solidFill>
            <a:schemeClr val="bg1"/>
          </a:solidFill>
        </p:spPr>
        <p:txBody>
          <a:bodyPr wrap="none" rtlCol="0">
            <a:spAutoFit/>
          </a:bodyPr>
          <a:lstStyle/>
          <a:p>
            <a:r>
              <a:rPr lang="en-US" sz="2000" dirty="0" smtClean="0">
                <a:latin typeface="Times New Roman"/>
                <a:cs typeface="Times New Roman"/>
              </a:rPr>
              <a:t>How the progress is made?</a:t>
            </a:r>
          </a:p>
          <a:p>
            <a:pPr marL="342900" indent="-342900">
              <a:buFont typeface="Arial"/>
              <a:buChar char="•"/>
            </a:pPr>
            <a:r>
              <a:rPr lang="en-US" sz="2000" dirty="0" smtClean="0">
                <a:latin typeface="Times New Roman"/>
                <a:cs typeface="Times New Roman"/>
              </a:rPr>
              <a:t>better material &amp; fabrication</a:t>
            </a:r>
          </a:p>
          <a:p>
            <a:pPr marL="342900" indent="-342900">
              <a:buFont typeface="Arial"/>
              <a:buChar char="•"/>
            </a:pPr>
            <a:r>
              <a:rPr lang="en-US" sz="2000" dirty="0" smtClean="0">
                <a:latin typeface="Times New Roman"/>
                <a:cs typeface="Times New Roman"/>
              </a:rPr>
              <a:t>improved understanding &amp; design</a:t>
            </a:r>
          </a:p>
          <a:p>
            <a:pPr marL="342900" indent="-342900">
              <a:buFont typeface="Arial"/>
              <a:buChar char="•"/>
            </a:pPr>
            <a:r>
              <a:rPr lang="en-US" sz="2000" dirty="0" smtClean="0">
                <a:latin typeface="Times New Roman"/>
                <a:cs typeface="Times New Roman"/>
              </a:rPr>
              <a:t>trial and error</a:t>
            </a:r>
          </a:p>
          <a:p>
            <a:pPr marL="342900" indent="-342900">
              <a:buFont typeface="Arial"/>
              <a:buChar char="•"/>
            </a:pPr>
            <a:endParaRPr lang="en-US" sz="2000" dirty="0">
              <a:latin typeface="Times New Roman"/>
              <a:cs typeface="Times New Roman"/>
            </a:endParaRPr>
          </a:p>
        </p:txBody>
      </p:sp>
    </p:spTree>
    <p:extLst>
      <p:ext uri="{BB962C8B-B14F-4D97-AF65-F5344CB8AC3E}">
        <p14:creationId xmlns:p14="http://schemas.microsoft.com/office/powerpoint/2010/main" val="347662400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7936"/>
            <a:ext cx="8229600" cy="1143000"/>
          </a:xfrm>
        </p:spPr>
        <p:txBody>
          <a:bodyPr>
            <a:normAutofit/>
          </a:bodyPr>
          <a:lstStyle/>
          <a:p>
            <a:r>
              <a:rPr lang="en-US" dirty="0" smtClean="0">
                <a:latin typeface="Times New Roman" panose="02020603050405020304" pitchFamily="18" charset="0"/>
                <a:cs typeface="Times New Roman" panose="02020603050405020304" pitchFamily="18" charset="0"/>
              </a:rPr>
              <a:t>Band structure of IC laser</a:t>
            </a: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21</a:t>
            </a:fld>
            <a:endParaRPr lang="en-US" dirty="0"/>
          </a:p>
        </p:txBody>
      </p:sp>
      <p:pic>
        <p:nvPicPr>
          <p:cNvPr id="6146" name="Picture 2" descr="C:\_work\_OU PhD Research\Wavefunction calculation\NatCom\ICLCasadeStageSchematic.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990601"/>
            <a:ext cx="6337825" cy="48768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38200" y="5867400"/>
            <a:ext cx="5943600" cy="923330"/>
          </a:xfrm>
          <a:prstGeom prst="rect">
            <a:avLst/>
          </a:prstGeom>
        </p:spPr>
        <p:txBody>
          <a:bodyPr wrap="square">
            <a:spAutoFit/>
          </a:bodyPr>
          <a:lstStyle/>
          <a:p>
            <a:r>
              <a:rPr lang="en-US" dirty="0" smtClean="0">
                <a:latin typeface="Times New Roman" panose="02020603050405020304" pitchFamily="18" charset="0"/>
                <a:cs typeface="Times New Roman" panose="02020603050405020304" pitchFamily="18" charset="0"/>
              </a:rPr>
              <a:t>“</a:t>
            </a:r>
            <a:r>
              <a:rPr lang="en-US" dirty="0" smtClean="0">
                <a:solidFill>
                  <a:srgbClr val="3333FF"/>
                </a:solidFill>
                <a:latin typeface="Times New Roman" panose="02020603050405020304" pitchFamily="18" charset="0"/>
                <a:cs typeface="Times New Roman" panose="02020603050405020304" pitchFamily="18" charset="0"/>
              </a:rPr>
              <a:t>Rebalancing of internally generated carriers</a:t>
            </a:r>
            <a:r>
              <a:rPr lang="en-US" dirty="0" smtClean="0">
                <a:latin typeface="Times New Roman" panose="02020603050405020304" pitchFamily="18" charset="0"/>
                <a:cs typeface="Times New Roman" panose="02020603050405020304" pitchFamily="18" charset="0"/>
              </a:rPr>
              <a:t> for mid-infrared interband cascade lasers with very low power consumption”,</a:t>
            </a:r>
          </a:p>
          <a:p>
            <a:r>
              <a:rPr lang="en-US" dirty="0" err="1" smtClean="0">
                <a:latin typeface="Times New Roman" panose="02020603050405020304" pitchFamily="18" charset="0"/>
                <a:cs typeface="Times New Roman" panose="02020603050405020304" pitchFamily="18" charset="0"/>
              </a:rPr>
              <a:t>Vurgaftman</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et al</a:t>
            </a:r>
            <a:r>
              <a:rPr lang="en-US" dirty="0" smtClean="0">
                <a:latin typeface="Times New Roman" panose="02020603050405020304" pitchFamily="18" charset="0"/>
                <a:cs typeface="Times New Roman" panose="02020603050405020304" pitchFamily="18" charset="0"/>
              </a:rPr>
              <a:t>., Nature Communication, </a:t>
            </a:r>
            <a:r>
              <a:rPr lang="en-US" dirty="0">
                <a:latin typeface="Times New Roman" panose="02020603050405020304" pitchFamily="18" charset="0"/>
                <a:cs typeface="Times New Roman" panose="02020603050405020304" pitchFamily="18" charset="0"/>
              </a:rPr>
              <a:t>2, 585 (2011)</a:t>
            </a:r>
          </a:p>
        </p:txBody>
      </p:sp>
      <p:cxnSp>
        <p:nvCxnSpPr>
          <p:cNvPr id="6" name="Straight Arrow Connector 5"/>
          <p:cNvCxnSpPr/>
          <p:nvPr/>
        </p:nvCxnSpPr>
        <p:spPr>
          <a:xfrm flipH="1">
            <a:off x="5181601" y="1447800"/>
            <a:ext cx="990599" cy="0"/>
          </a:xfrm>
          <a:prstGeom prst="straightConnector1">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257800" y="990600"/>
            <a:ext cx="597815" cy="400110"/>
          </a:xfrm>
          <a:prstGeom prst="rect">
            <a:avLst/>
          </a:prstGeom>
          <a:noFill/>
        </p:spPr>
        <p:txBody>
          <a:bodyPr wrap="none" rtlCol="0">
            <a:spAutoFit/>
          </a:bodyPr>
          <a:lstStyle/>
          <a:p>
            <a:r>
              <a:rPr lang="en-US" sz="2000" dirty="0" smtClean="0">
                <a:solidFill>
                  <a:srgbClr val="FF0000"/>
                </a:solidFill>
                <a:latin typeface="Times New Roman" panose="02020603050405020304" pitchFamily="18" charset="0"/>
                <a:cs typeface="Times New Roman" panose="02020603050405020304" pitchFamily="18" charset="0"/>
              </a:rPr>
              <a:t>bias</a:t>
            </a:r>
            <a:endParaRPr lang="en-US" sz="2000" dirty="0">
              <a:solidFill>
                <a:srgbClr val="FF0000"/>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6248400" y="2362200"/>
            <a:ext cx="2971800" cy="2585323"/>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smtClean="0">
                <a:latin typeface="Times New Roman"/>
                <a:cs typeface="Times New Roman"/>
              </a:rPr>
              <a:t>Design innovations since the prototype by R. Yang in 1994:</a:t>
            </a:r>
          </a:p>
          <a:p>
            <a:pPr marL="285750" indent="-285750">
              <a:buFont typeface="Arial"/>
              <a:buChar char="•"/>
            </a:pPr>
            <a:r>
              <a:rPr lang="en-US" dirty="0" smtClean="0">
                <a:latin typeface="Times New Roman"/>
                <a:cs typeface="Times New Roman"/>
              </a:rPr>
              <a:t>“W” like active region</a:t>
            </a:r>
          </a:p>
          <a:p>
            <a:pPr marL="285750" indent="-285750">
              <a:buFont typeface="Arial"/>
              <a:buChar char="•"/>
            </a:pPr>
            <a:r>
              <a:rPr lang="en-US" dirty="0" smtClean="0">
                <a:latin typeface="Times New Roman"/>
                <a:cs typeface="Times New Roman"/>
              </a:rPr>
              <a:t>2 QWs in hole injector</a:t>
            </a:r>
          </a:p>
          <a:p>
            <a:pPr marL="285750" indent="-285750">
              <a:buFont typeface="Arial"/>
              <a:buChar char="•"/>
            </a:pPr>
            <a:r>
              <a:rPr lang="en-US" dirty="0" smtClean="0">
                <a:latin typeface="Times New Roman"/>
                <a:cs typeface="Times New Roman"/>
              </a:rPr>
              <a:t>fine tune barrier thickness</a:t>
            </a:r>
          </a:p>
          <a:p>
            <a:pPr marL="285750" indent="-285750">
              <a:buFont typeface="Arial"/>
              <a:buChar char="•"/>
            </a:pPr>
            <a:r>
              <a:rPr lang="en-US" dirty="0" smtClean="0">
                <a:solidFill>
                  <a:srgbClr val="FF0000"/>
                </a:solidFill>
                <a:latin typeface="Times New Roman"/>
                <a:cs typeface="Times New Roman"/>
              </a:rPr>
              <a:t>semi-metallic interface</a:t>
            </a:r>
          </a:p>
          <a:p>
            <a:pPr marL="285750" indent="-285750">
              <a:buFont typeface="Arial"/>
              <a:buChar char="•"/>
            </a:pPr>
            <a:r>
              <a:rPr lang="en-US" dirty="0" smtClean="0">
                <a:latin typeface="Times New Roman"/>
                <a:cs typeface="Times New Roman"/>
              </a:rPr>
              <a:t>shortened electron injector</a:t>
            </a:r>
          </a:p>
          <a:p>
            <a:pPr marL="285750" indent="-285750">
              <a:buFont typeface="Arial"/>
              <a:buChar char="•"/>
            </a:pPr>
            <a:r>
              <a:rPr lang="en-US" b="1" dirty="0" smtClean="0">
                <a:latin typeface="Times New Roman"/>
                <a:cs typeface="Times New Roman"/>
              </a:rPr>
              <a:t>“carrier rebalancing”</a:t>
            </a:r>
          </a:p>
          <a:p>
            <a:r>
              <a:rPr lang="en-US" b="1" dirty="0" smtClean="0">
                <a:latin typeface="Times New Roman"/>
                <a:cs typeface="Times New Roman"/>
              </a:rPr>
              <a:t> (not fully understood)</a:t>
            </a:r>
            <a:endParaRPr lang="en-US" b="1" dirty="0"/>
          </a:p>
        </p:txBody>
      </p:sp>
    </p:spTree>
    <p:extLst>
      <p:ext uri="{BB962C8B-B14F-4D97-AF65-F5344CB8AC3E}">
        <p14:creationId xmlns:p14="http://schemas.microsoft.com/office/powerpoint/2010/main" val="109992563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28650" y="-413893"/>
            <a:ext cx="78867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500" b="1" dirty="0">
                <a:solidFill>
                  <a:srgbClr val="00589A"/>
                </a:solidFill>
                <a:latin typeface="Helvetica" panose="020B0604020202020204" pitchFamily="34" charset="0"/>
                <a:cs typeface="Helvetica" panose="020B0604020202020204" pitchFamily="34" charset="0"/>
              </a:rPr>
              <a:t>MBE growth and device fabrication</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639" r="3134"/>
          <a:stretch/>
        </p:blipFill>
        <p:spPr>
          <a:xfrm>
            <a:off x="3689244" y="1368088"/>
            <a:ext cx="5171959" cy="4794691"/>
          </a:xfrm>
          <a:prstGeom prst="rect">
            <a:avLst/>
          </a:prstGeom>
        </p:spPr>
      </p:pic>
      <p:pic>
        <p:nvPicPr>
          <p:cNvPr id="75" name="Picture 74" descr="20120718_223412.jp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28649" y="1411040"/>
            <a:ext cx="3060595" cy="2354394"/>
          </a:xfrm>
          <a:prstGeom prst="rect">
            <a:avLst/>
          </a:prstGeom>
        </p:spPr>
      </p:pic>
      <p:pic>
        <p:nvPicPr>
          <p:cNvPr id="76" name="Picture 7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8650" y="3900576"/>
            <a:ext cx="3060595" cy="2286000"/>
          </a:xfrm>
          <a:prstGeom prst="rect">
            <a:avLst/>
          </a:prstGeom>
        </p:spPr>
      </p:pic>
      <p:sp>
        <p:nvSpPr>
          <p:cNvPr id="3" name="Footer Placeholder 2"/>
          <p:cNvSpPr>
            <a:spLocks noGrp="1"/>
          </p:cNvSpPr>
          <p:nvPr>
            <p:ph type="ftr" sz="quarter" idx="11"/>
          </p:nvPr>
        </p:nvSpPr>
        <p:spPr/>
        <p:txBody>
          <a:bodyPr/>
          <a:lstStyle/>
          <a:p>
            <a:r>
              <a:rPr lang="sv-SE" sz="800" dirty="0"/>
              <a:t>Hossein Lotfi, December 08, 2016</a:t>
            </a:r>
            <a:endParaRPr lang="en-US" sz="800" dirty="0"/>
          </a:p>
        </p:txBody>
      </p:sp>
      <p:sp>
        <p:nvSpPr>
          <p:cNvPr id="6" name="Slide Number Placeholder 5"/>
          <p:cNvSpPr>
            <a:spLocks noGrp="1"/>
          </p:cNvSpPr>
          <p:nvPr>
            <p:ph type="sldNum" sz="quarter" idx="12"/>
          </p:nvPr>
        </p:nvSpPr>
        <p:spPr/>
        <p:txBody>
          <a:bodyPr/>
          <a:lstStyle/>
          <a:p>
            <a:fld id="{C1FF8352-CDE5-4F0C-B1B8-659B2610AB6B}" type="slidenum">
              <a:rPr lang="en-US" smtClean="0"/>
              <a:t>22</a:t>
            </a:fld>
            <a:r>
              <a:rPr lang="en-US" dirty="0"/>
              <a:t>/52</a:t>
            </a:r>
          </a:p>
        </p:txBody>
      </p:sp>
      <p:cxnSp>
        <p:nvCxnSpPr>
          <p:cNvPr id="10" name="Straight Connector 9"/>
          <p:cNvCxnSpPr/>
          <p:nvPr/>
        </p:nvCxnSpPr>
        <p:spPr>
          <a:xfrm>
            <a:off x="628650" y="1158324"/>
            <a:ext cx="78867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194744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Immigrate to Mars?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200" y="1251389"/>
            <a:ext cx="5943600" cy="5454211"/>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0" y="1483025"/>
            <a:ext cx="2819400" cy="3165175"/>
          </a:xfrm>
          <a:prstGeom prst="rect">
            <a:avLst/>
          </a:prstGeom>
        </p:spPr>
      </p:pic>
      <p:sp>
        <p:nvSpPr>
          <p:cNvPr id="6" name="Oval 5"/>
          <p:cNvSpPr/>
          <p:nvPr/>
        </p:nvSpPr>
        <p:spPr>
          <a:xfrm>
            <a:off x="2667000" y="6172200"/>
            <a:ext cx="1066800" cy="3810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962400" y="6477000"/>
            <a:ext cx="381000" cy="2286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324600" y="5010090"/>
            <a:ext cx="2743200" cy="400110"/>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Boldest nerd on earth!</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783628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Mars habitable? Send Curiosity </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14400" y="1371600"/>
            <a:ext cx="7315200" cy="5270239"/>
          </a:xfrm>
        </p:spPr>
      </p:pic>
    </p:spTree>
    <p:extLst>
      <p:ext uri="{BB962C8B-B14F-4D97-AF65-F5344CB8AC3E}">
        <p14:creationId xmlns:p14="http://schemas.microsoft.com/office/powerpoint/2010/main" val="218901893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Zapping a rock</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99516" y="2761059"/>
            <a:ext cx="7839318" cy="3325177"/>
          </a:xfrm>
        </p:spPr>
      </p:pic>
      <p:sp>
        <p:nvSpPr>
          <p:cNvPr id="5" name="TextBox 4"/>
          <p:cNvSpPr txBox="1"/>
          <p:nvPr/>
        </p:nvSpPr>
        <p:spPr>
          <a:xfrm>
            <a:off x="489488" y="6056531"/>
            <a:ext cx="6521914" cy="646331"/>
          </a:xfrm>
          <a:prstGeom prst="rect">
            <a:avLst/>
          </a:prstGeom>
          <a:noFill/>
        </p:spPr>
        <p:txBody>
          <a:bodyPr wrap="none" rtlCol="0">
            <a:spAutoFit/>
          </a:bodyPr>
          <a:lstStyle/>
          <a:p>
            <a:r>
              <a:rPr lang="en-US" dirty="0" smtClean="0"/>
              <a:t>- Use a 1067 nm laser to vaporize a rock or soil sample.</a:t>
            </a:r>
          </a:p>
          <a:p>
            <a:r>
              <a:rPr lang="en-US" dirty="0" smtClean="0"/>
              <a:t>- then use </a:t>
            </a:r>
            <a:r>
              <a:rPr lang="en-US" dirty="0" err="1" smtClean="0"/>
              <a:t>ChemCam</a:t>
            </a:r>
            <a:r>
              <a:rPr lang="en-US" dirty="0" smtClean="0"/>
              <a:t> to observe the spectrum emitted by the vapor.</a:t>
            </a:r>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 y="533400"/>
            <a:ext cx="3454400" cy="2590800"/>
          </a:xfrm>
          <a:prstGeom prst="rect">
            <a:avLst/>
          </a:prstGeom>
        </p:spPr>
      </p:pic>
      <p:sp>
        <p:nvSpPr>
          <p:cNvPr id="3" name="Rectangle 2"/>
          <p:cNvSpPr/>
          <p:nvPr/>
        </p:nvSpPr>
        <p:spPr>
          <a:xfrm>
            <a:off x="5638800" y="5748754"/>
            <a:ext cx="3618555" cy="307777"/>
          </a:xfrm>
          <a:prstGeom prst="rect">
            <a:avLst/>
          </a:prstGeom>
        </p:spPr>
        <p:txBody>
          <a:bodyPr wrap="none">
            <a:spAutoFit/>
          </a:bodyPr>
          <a:lstStyle/>
          <a:p>
            <a:r>
              <a:rPr lang="en-US" sz="1400" dirty="0">
                <a:latin typeface="Times New Roman" panose="02020603050405020304" pitchFamily="18" charset="0"/>
                <a:cs typeface="Times New Roman" panose="02020603050405020304" pitchFamily="18" charset="0"/>
              </a:rPr>
              <a:t>https://en.wikipedia.org/wiki/Curiosity_(rover)</a:t>
            </a:r>
          </a:p>
        </p:txBody>
      </p:sp>
    </p:spTree>
    <p:extLst>
      <p:ext uri="{BB962C8B-B14F-4D97-AF65-F5344CB8AC3E}">
        <p14:creationId xmlns:p14="http://schemas.microsoft.com/office/powerpoint/2010/main" val="422421068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831" y="457200"/>
            <a:ext cx="4369122" cy="3962400"/>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9326" y="0"/>
            <a:ext cx="4857086" cy="6218695"/>
          </a:xfrm>
          <a:prstGeom prst="rect">
            <a:avLst/>
          </a:prstGeom>
        </p:spPr>
      </p:pic>
      <p:sp>
        <p:nvSpPr>
          <p:cNvPr id="6" name="Rectangle 5"/>
          <p:cNvSpPr/>
          <p:nvPr/>
        </p:nvSpPr>
        <p:spPr>
          <a:xfrm>
            <a:off x="5562600" y="3962400"/>
            <a:ext cx="2971800" cy="1524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04800" y="6404807"/>
            <a:ext cx="5638800" cy="338554"/>
          </a:xfrm>
          <a:prstGeom prst="rect">
            <a:avLst/>
          </a:prstGeom>
        </p:spPr>
        <p:txBody>
          <a:bodyPr wrap="square">
            <a:spAutoFit/>
          </a:bodyPr>
          <a:lstStyle/>
          <a:p>
            <a:r>
              <a:rPr lang="en-US" sz="1600" dirty="0" smtClean="0">
                <a:latin typeface="Times New Roman" panose="02020603050405020304" pitchFamily="18" charset="0"/>
                <a:cs typeface="Times New Roman" panose="02020603050405020304" pitchFamily="18" charset="0"/>
              </a:rPr>
              <a:t>http://mars.nasa.gov/msl/mission/science/results/</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192541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to sense the invisible methane ?</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52600" y="2133601"/>
            <a:ext cx="5207395" cy="2839208"/>
          </a:xfrm>
        </p:spPr>
      </p:pic>
      <p:sp>
        <p:nvSpPr>
          <p:cNvPr id="5" name="Rectangle 4"/>
          <p:cNvSpPr/>
          <p:nvPr/>
        </p:nvSpPr>
        <p:spPr>
          <a:xfrm>
            <a:off x="4023102" y="4956965"/>
            <a:ext cx="2865785" cy="276999"/>
          </a:xfrm>
          <a:prstGeom prst="rect">
            <a:avLst/>
          </a:prstGeom>
        </p:spPr>
        <p:txBody>
          <a:bodyPr wrap="none">
            <a:spAutoFit/>
          </a:bodyPr>
          <a:lstStyle/>
          <a:p>
            <a:r>
              <a:rPr lang="en-US" sz="1200" dirty="0" smtClean="0"/>
              <a:t>http://mb-soft.com/public3/methane.html</a:t>
            </a:r>
            <a:endParaRPr lang="en-US" sz="1200" dirty="0"/>
          </a:p>
        </p:txBody>
      </p:sp>
      <p:sp>
        <p:nvSpPr>
          <p:cNvPr id="6" name="Rectangle 5"/>
          <p:cNvSpPr/>
          <p:nvPr/>
        </p:nvSpPr>
        <p:spPr>
          <a:xfrm>
            <a:off x="3124200" y="1477503"/>
            <a:ext cx="2682979" cy="461665"/>
          </a:xfrm>
          <a:prstGeom prst="rect">
            <a:avLst/>
          </a:prstGeom>
        </p:spPr>
        <p:txBody>
          <a:bodyPr wrap="none">
            <a:spAutoFit/>
          </a:bodyPr>
          <a:lstStyle/>
          <a:p>
            <a:r>
              <a:rPr lang="en-US" sz="2400" b="1" dirty="0" smtClean="0">
                <a:latin typeface="Times New Roman" panose="02020603050405020304" pitchFamily="18" charset="0"/>
                <a:cs typeface="Times New Roman" panose="02020603050405020304" pitchFamily="18" charset="0"/>
              </a:rPr>
              <a:t>Spectral signature</a:t>
            </a:r>
            <a:endParaRPr lang="en-US" sz="2400" b="1" dirty="0">
              <a:latin typeface="Times New Roman" panose="02020603050405020304" pitchFamily="18" charset="0"/>
              <a:cs typeface="Times New Roman" panose="02020603050405020304" pitchFamily="18" charset="0"/>
            </a:endParaRPr>
          </a:p>
        </p:txBody>
      </p:sp>
      <p:sp>
        <p:nvSpPr>
          <p:cNvPr id="7" name="Oval 6"/>
          <p:cNvSpPr/>
          <p:nvPr/>
        </p:nvSpPr>
        <p:spPr>
          <a:xfrm>
            <a:off x="3200400" y="4028268"/>
            <a:ext cx="838200" cy="10668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V="1">
            <a:off x="2819400" y="5095068"/>
            <a:ext cx="457200" cy="2389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219200" y="5657671"/>
            <a:ext cx="7795724" cy="1200329"/>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Most semiconductor lasers have their best performance at their material bandgaps.</a:t>
            </a:r>
          </a:p>
          <a:p>
            <a:pPr marL="285750" indent="-285750">
              <a:buFontTx/>
              <a:buChar char="-"/>
            </a:pPr>
            <a:r>
              <a:rPr lang="en-US" dirty="0" smtClean="0">
                <a:latin typeface="Times New Roman" panose="02020603050405020304" pitchFamily="18" charset="0"/>
                <a:cs typeface="Times New Roman" panose="02020603050405020304" pitchFamily="18" charset="0"/>
              </a:rPr>
              <a:t>supermarket scanner</a:t>
            </a:r>
          </a:p>
          <a:p>
            <a:pPr marL="285750" indent="-285750">
              <a:buFontTx/>
              <a:buChar char="-"/>
            </a:pPr>
            <a:r>
              <a:rPr lang="en-US" dirty="0" smtClean="0">
                <a:latin typeface="Times New Roman" panose="02020603050405020304" pitchFamily="18" charset="0"/>
                <a:cs typeface="Times New Roman" panose="02020603050405020304" pitchFamily="18" charset="0"/>
              </a:rPr>
              <a:t>blue-ray player</a:t>
            </a:r>
          </a:p>
          <a:p>
            <a:pPr marL="285750" indent="-285750">
              <a:buFontTx/>
              <a:buChar char="-"/>
            </a:pPr>
            <a:r>
              <a:rPr lang="en-US" dirty="0" smtClean="0">
                <a:latin typeface="Times New Roman" panose="02020603050405020304" pitchFamily="18" charset="0"/>
                <a:cs typeface="Times New Roman" panose="02020603050405020304" pitchFamily="18" charset="0"/>
              </a:rPr>
              <a:t>optical fiber lasers that power the whole internet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108209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dirty="0" smtClean="0"/>
              <a:t>Sensing methane is difficult!</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159476"/>
            <a:ext cx="5509260" cy="5532120"/>
          </a:xfrm>
          <a:prstGeom prst="rect">
            <a:avLst/>
          </a:prstGeom>
        </p:spPr>
      </p:pic>
      <p:sp>
        <p:nvSpPr>
          <p:cNvPr id="7" name="Oval 6"/>
          <p:cNvSpPr/>
          <p:nvPr/>
        </p:nvSpPr>
        <p:spPr>
          <a:xfrm>
            <a:off x="228600" y="4343400"/>
            <a:ext cx="3200400" cy="5334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752829" y="1390304"/>
            <a:ext cx="3272242" cy="646331"/>
          </a:xfrm>
          <a:prstGeom prst="rect">
            <a:avLst/>
          </a:prstGeom>
          <a:noFill/>
        </p:spPr>
        <p:txBody>
          <a:bodyPr wrap="none" rtlCol="0">
            <a:spAutoFit/>
          </a:bodyPr>
          <a:lstStyle/>
          <a:p>
            <a:pPr marL="285750" indent="-285750">
              <a:buFontTx/>
              <a:buChar char="-"/>
            </a:pPr>
            <a:r>
              <a:rPr lang="en-US" dirty="0" smtClean="0"/>
              <a:t>methane is a trace gas</a:t>
            </a:r>
          </a:p>
          <a:p>
            <a:pPr marL="285750" indent="-285750">
              <a:buFontTx/>
              <a:buChar char="-"/>
            </a:pPr>
            <a:r>
              <a:rPr lang="en-US" dirty="0" smtClean="0"/>
              <a:t>real minority: parts per billion</a:t>
            </a:r>
            <a:endParaRPr lang="en-US" dirty="0"/>
          </a:p>
        </p:txBody>
      </p:sp>
      <p:sp>
        <p:nvSpPr>
          <p:cNvPr id="13" name="TextBox 12"/>
          <p:cNvSpPr txBox="1"/>
          <p:nvPr/>
        </p:nvSpPr>
        <p:spPr>
          <a:xfrm>
            <a:off x="5032700" y="4091970"/>
            <a:ext cx="4010906" cy="523220"/>
          </a:xfrm>
          <a:prstGeom prst="rect">
            <a:avLst/>
          </a:prstGeom>
          <a:noFill/>
        </p:spPr>
        <p:txBody>
          <a:bodyPr wrap="none" rtlCol="0">
            <a:spAutoFit/>
          </a:bodyPr>
          <a:lstStyle/>
          <a:p>
            <a:r>
              <a:rPr lang="en-US" sz="2800" b="1" dirty="0" smtClean="0">
                <a:solidFill>
                  <a:srgbClr val="3333FF"/>
                </a:solidFill>
                <a:latin typeface="Times New Roman" panose="02020603050405020304" pitchFamily="18" charset="0"/>
                <a:cs typeface="Times New Roman" panose="02020603050405020304" pitchFamily="18" charset="0"/>
              </a:rPr>
              <a:t>One year after landing…</a:t>
            </a:r>
            <a:endParaRPr lang="en-US" sz="2800" b="1" dirty="0">
              <a:solidFill>
                <a:srgbClr val="3333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497100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Sensing methane is difficult!</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470" y="1676399"/>
            <a:ext cx="4724400" cy="3087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410200" y="1549397"/>
            <a:ext cx="3621376" cy="523220"/>
          </a:xfrm>
          <a:prstGeom prst="rect">
            <a:avLst/>
          </a:prstGeom>
          <a:noFill/>
        </p:spPr>
        <p:txBody>
          <a:bodyPr wrap="none" rtlCol="0">
            <a:spAutoFit/>
          </a:bodyPr>
          <a:lstStyle/>
          <a:p>
            <a:r>
              <a:rPr lang="en-US" sz="2800" b="1" dirty="0" smtClean="0">
                <a:solidFill>
                  <a:srgbClr val="3333FF"/>
                </a:solidFill>
                <a:latin typeface="Times New Roman" panose="02020603050405020304" pitchFamily="18" charset="0"/>
                <a:cs typeface="Times New Roman" panose="02020603050405020304" pitchFamily="18" charset="0"/>
              </a:rPr>
              <a:t>Another year passes…</a:t>
            </a:r>
            <a:endParaRPr lang="en-US" sz="2800" b="1" dirty="0">
              <a:solidFill>
                <a:srgbClr val="3333FF"/>
              </a:solidFill>
              <a:latin typeface="Times New Roman" panose="02020603050405020304" pitchFamily="18" charset="0"/>
              <a:cs typeface="Times New Roman" panose="02020603050405020304" pitchFamily="18" charset="0"/>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0385" y="2886566"/>
            <a:ext cx="4610615" cy="38190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252822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813</TotalTime>
  <Words>1267</Words>
  <Application>Microsoft Macintosh PowerPoint</Application>
  <PresentationFormat>On-screen Show (4:3)</PresentationFormat>
  <Paragraphs>190</Paragraphs>
  <Slides>22</Slides>
  <Notes>21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24" baseType="lpstr">
      <vt:lpstr>Office Theme</vt:lpstr>
      <vt:lpstr>Equation</vt:lpstr>
      <vt:lpstr>Remix at the heart of a laser</vt:lpstr>
      <vt:lpstr>Something about me</vt:lpstr>
      <vt:lpstr>Immigrate to Mars?</vt:lpstr>
      <vt:lpstr>Is Mars habitable? Send Curiosity </vt:lpstr>
      <vt:lpstr>              Zapping a rock</vt:lpstr>
      <vt:lpstr>PowerPoint Presentation</vt:lpstr>
      <vt:lpstr>How to sense the invisible methane ?</vt:lpstr>
      <vt:lpstr>Sensing methane is difficult!</vt:lpstr>
      <vt:lpstr>Sensing methane is difficult!</vt:lpstr>
      <vt:lpstr>The secret weapon inside Curiosity</vt:lpstr>
      <vt:lpstr>IC laser is a remix of two types of laser!</vt:lpstr>
      <vt:lpstr>IC laser is a remix</vt:lpstr>
      <vt:lpstr>Why IC laser is picked by NASA?</vt:lpstr>
      <vt:lpstr>Remix apply to blue LED</vt:lpstr>
      <vt:lpstr>Real device &amp; testing set-up</vt:lpstr>
      <vt:lpstr>Why I am here?</vt:lpstr>
      <vt:lpstr>Back up (technical details)</vt:lpstr>
      <vt:lpstr>Curiosity budget</vt:lpstr>
      <vt:lpstr>Why interband cascade (IC) lasers? vs. quantum cascade (QC) lasers</vt:lpstr>
      <vt:lpstr>Snapshot of IC laser development</vt:lpstr>
      <vt:lpstr>Band structure of IC laser</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Yuchao Jiang</dc:creator>
  <cp:lastModifiedBy>Yuchao Jiang</cp:lastModifiedBy>
  <cp:revision>181</cp:revision>
  <cp:lastPrinted>2017-02-21T21:55:07Z</cp:lastPrinted>
  <dcterms:created xsi:type="dcterms:W3CDTF">2017-02-20T23:50:16Z</dcterms:created>
  <dcterms:modified xsi:type="dcterms:W3CDTF">2017-02-22T17:44:41Z</dcterms:modified>
</cp:coreProperties>
</file>